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9B60A-AA2F-41A0-BD0C-26AC8D48E6E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259C6-7CB9-4CBC-9F82-9E151974D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8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259C6-7CB9-4CBC-9F82-9E151974D5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3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616-10A9-4542-9E31-81BBCA54271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FDD-E93C-46BB-901C-537077C3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3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616-10A9-4542-9E31-81BBCA54271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FDD-E93C-46BB-901C-537077C3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8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616-10A9-4542-9E31-81BBCA54271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FDD-E93C-46BB-901C-537077C3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616-10A9-4542-9E31-81BBCA54271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FDD-E93C-46BB-901C-537077C3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3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616-10A9-4542-9E31-81BBCA54271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FDD-E93C-46BB-901C-537077C3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4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616-10A9-4542-9E31-81BBCA54271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FDD-E93C-46BB-901C-537077C3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0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616-10A9-4542-9E31-81BBCA54271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FDD-E93C-46BB-901C-537077C3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3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616-10A9-4542-9E31-81BBCA54271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FDD-E93C-46BB-901C-537077C3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5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616-10A9-4542-9E31-81BBCA54271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FDD-E93C-46BB-901C-537077C3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0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616-10A9-4542-9E31-81BBCA54271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FDD-E93C-46BB-901C-537077C3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2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616-10A9-4542-9E31-81BBCA54271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4FDD-E93C-46BB-901C-537077C3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7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ED4551"/>
            </a:gs>
            <a:gs pos="51000">
              <a:srgbClr val="92D050"/>
            </a:gs>
            <a:gs pos="100000">
              <a:srgbClr val="ED455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25616-10A9-4542-9E31-81BBCA54271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4FDD-E93C-46BB-901C-537077C39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4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278" l="0" r="100000">
                        <a14:foregroundMark x1="61667" y1="62500" x2="61667" y2="62500"/>
                        <a14:foregroundMark x1="79167" y1="72222" x2="79167" y2="72222"/>
                        <a14:foregroundMark x1="35833" y1="65556" x2="35833" y2="65556"/>
                        <a14:foregroundMark x1="19167" y1="69444" x2="19167" y2="69444"/>
                        <a14:foregroundMark x1="15556" y1="52222" x2="15556" y2="52222"/>
                        <a14:foregroundMark x1="44722" y1="11944" x2="44722" y2="11944"/>
                        <a14:foregroundMark x1="41389" y1="9722" x2="41389" y2="9722"/>
                        <a14:foregroundMark x1="37500" y1="8611" x2="37500" y2="8611"/>
                        <a14:foregroundMark x1="33056" y1="5000" x2="33056" y2="5000"/>
                        <a14:foregroundMark x1="26944" y1="7500" x2="26944" y2="7500"/>
                        <a14:foregroundMark x1="22222" y1="9722" x2="22222" y2="9722"/>
                        <a14:foregroundMark x1="22222" y1="14444" x2="22222" y2="14444"/>
                        <a14:foregroundMark x1="39167" y1="62778" x2="39167" y2="62778"/>
                        <a14:foregroundMark x1="62500" y1="25833" x2="62500" y2="2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3910445" cy="39104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545" y="0"/>
            <a:ext cx="1205345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ПРИДНЕСТРОВСКОЙ МОЛДАВСКОЙ РЕСПУБЛИКИ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Рыбницкая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специальная (коррекционная) общеобразовательная школа –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ВОСПИТАТЕЛЬНЫХ ПРАКТИК ГРАЖДАНСКО-ПАТРИОТИЧЕСКОЙ НАПРАВЛЕННОСТИ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303" y="2334107"/>
            <a:ext cx="10967939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«Реализация проекта «Я расту в Приднестровье»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189416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воспитательной практики: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классов, воспитатель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«РС(К)ОШ-д/с»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Пиховская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Анастасия Викторовна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5059" y="6277930"/>
            <a:ext cx="240020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г.Рыбница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2025г.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5746" y="360218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109" y="883438"/>
            <a:ext cx="1122218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гражданско-патриотического сознания у 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ОВЗ через доступные им каналы восприятия.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инклюзивной развивающей 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среды, где каждый ребенок чувствует свою принадлежность к малой Родине.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Преодоления абстрактности понятий «государство», «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Родина» через погружение в знакомые образы (семья, дом, природа, праздники).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8041" y="2951697"/>
            <a:ext cx="1685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Новизна: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363" y="3474917"/>
            <a:ext cx="11305310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sz="2000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 гражданско-патриотического воспитания для детей с ОВЗ через сенсорно-игровые методики.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Интеграции коррекционных и развивающих задач в процесс ознакомления с символикой и культурой ПМР.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4" descr="Explorer kids cartoon character 12054251 Vector Art at Vectee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292" y1="20720" x2="7292" y2="20720"/>
                        <a14:foregroundMark x1="11563" y1="15136" x2="11563" y2="15136"/>
                        <a14:foregroundMark x1="11563" y1="15136" x2="11563" y2="15136"/>
                        <a14:foregroundMark x1="25365" y1="28908" x2="30990" y2="30645"/>
                        <a14:foregroundMark x1="40625" y1="11166" x2="50156" y2="21092"/>
                        <a14:foregroundMark x1="50000" y1="44417" x2="55937" y2="50248"/>
                        <a14:foregroundMark x1="60469" y1="36104" x2="60469" y2="36104"/>
                        <a14:foregroundMark x1="61979" y1="33871" x2="61979" y2="33871"/>
                        <a14:foregroundMark x1="57448" y1="47022" x2="57448" y2="47022"/>
                        <a14:foregroundMark x1="57448" y1="47022" x2="54271" y2="73201"/>
                        <a14:foregroundMark x1="60313" y1="33871" x2="60313" y2="33871"/>
                        <a14:foregroundMark x1="60625" y1="32258" x2="60625" y2="32258"/>
                        <a14:foregroundMark x1="52083" y1="90943" x2="53698" y2="76179"/>
                        <a14:foregroundMark x1="76719" y1="16749" x2="75365" y2="64764"/>
                        <a14:foregroundMark x1="92135" y1="15757" x2="89115" y2="52233"/>
                        <a14:foregroundMark x1="93802" y1="76799" x2="94219" y2="90323"/>
                        <a14:foregroundMark x1="89531" y1="76179" x2="89375" y2="79529"/>
                        <a14:foregroundMark x1="10208" y1="76551" x2="11146" y2="96154"/>
                        <a14:foregroundMark x1="6042" y1="77543" x2="6042" y2="77543"/>
                        <a14:foregroundMark x1="29323" y1="83375" x2="30833" y2="94913"/>
                        <a14:foregroundMark x1="41302" y1="75558" x2="40365" y2="90571"/>
                        <a14:foregroundMark x1="45885" y1="75186" x2="46406" y2="91315"/>
                        <a14:backgroundMark x1="16823" y1="75186" x2="16823" y2="75186"/>
                        <a14:backgroundMark x1="34844" y1="70347" x2="34323" y2="73945"/>
                        <a14:backgroundMark x1="44063" y1="84119" x2="44063" y2="84119"/>
                        <a14:backgroundMark x1="27552" y1="90571" x2="27552" y2="90571"/>
                        <a14:backgroundMark x1="27552" y1="85112" x2="27552" y2="85112"/>
                        <a14:backgroundMark x1="91719" y1="91935" x2="91719" y2="91935"/>
                        <a14:backgroundMark x1="90365" y1="87965" x2="90365" y2="87965"/>
                        <a14:backgroundMark x1="73958" y1="94541" x2="73958" y2="94541"/>
                        <a14:backgroundMark x1="73698" y1="85980" x2="73698" y2="85980"/>
                        <a14:backgroundMark x1="74115" y1="76799" x2="74115" y2="76799"/>
                        <a14:backgroundMark x1="77552" y1="42432" x2="77552" y2="42432"/>
                        <a14:backgroundMark x1="71354" y1="42680" x2="71354" y2="42680"/>
                        <a14:backgroundMark x1="11719" y1="42432" x2="11719" y2="42432"/>
                        <a14:backgroundMark x1="12396" y1="45037" x2="12396" y2="45037"/>
                        <a14:backgroundMark x1="88021" y1="40695" x2="88021" y2="40695"/>
                        <a14:backgroundMark x1="94063" y1="40447" x2="94063" y2="40447"/>
                        <a14:backgroundMark x1="1094" y1="81141" x2="1094" y2="81141"/>
                        <a14:backgroundMark x1="7552" y1="94913" x2="7552" y2="94913"/>
                        <a14:backgroundMark x1="7708" y1="88337" x2="7708" y2="88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61" y="4506592"/>
            <a:ext cx="5316970" cy="22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29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564" y="0"/>
            <a:ext cx="286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45" y="523220"/>
            <a:ext cx="5375564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</a:pPr>
            <a:r>
              <a:rPr lang="ru-RU" sz="2400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1 класса с </a:t>
            </a:r>
            <a:r>
              <a:rPr lang="ru-RU" sz="2400" dirty="0" smtClean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</a:pPr>
            <a:r>
              <a:rPr lang="ru-RU" sz="2400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Возраст: 7-8 лет.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</a:pPr>
            <a:r>
              <a:rPr lang="ru-RU" sz="2400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Особенности: низкая концентрация внимания, потребность в частой смене деятельности, ведущий вид деятельности — игровой.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"/>
          <a:stretch/>
        </p:blipFill>
        <p:spPr>
          <a:xfrm>
            <a:off x="6941127" y="3056895"/>
            <a:ext cx="5015346" cy="3772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>
          <a:xfrm>
            <a:off x="568035" y="3142211"/>
            <a:ext cx="4128655" cy="37157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00800" y="0"/>
            <a:ext cx="5791200" cy="289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Срок:</a:t>
            </a:r>
            <a:r>
              <a:rPr lang="ru-RU" sz="2400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 учебная четверть (8-9 недель).</a:t>
            </a:r>
            <a:br>
              <a:rPr lang="ru-RU" sz="2400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Режим:</a:t>
            </a:r>
            <a:r>
              <a:rPr lang="ru-RU" sz="2400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 занятия в неделю по 25-30 мин.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400" b="1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sz="2400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 неделя)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400" b="1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2400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(6-7 недель)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Итоговый</a:t>
            </a:r>
            <a:r>
              <a:rPr lang="ru-RU" sz="2400" dirty="0" smtClean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(1 неделя)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041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654" y="101801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 </a:t>
            </a:r>
            <a:r>
              <a:rPr lang="ru-RU" sz="2400" b="1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 «Я и моя семья в Приднестровье»</a:t>
            </a:r>
            <a:r>
              <a:rPr lang="ru-RU" sz="2400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8084" y="213684"/>
            <a:ext cx="461081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7273" y="1849013"/>
            <a:ext cx="7827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 2: «Символы, которые я вижу и слышу»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1144" y="2769082"/>
            <a:ext cx="6029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 3: «Природа и культура моего края»</a:t>
            </a:r>
            <a:endParaRPr lang="ru-RU" sz="2400" dirty="0"/>
          </a:p>
        </p:txBody>
      </p:sp>
      <p:pic>
        <p:nvPicPr>
          <p:cNvPr id="8" name="Рисунок 7" descr="C:\Users\СКОШ-детский сад\Downloads\10000053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9358" y="2032396"/>
            <a:ext cx="3547196" cy="465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СКОШ-детский сад\Downloads\10000053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/>
          <a:stretch/>
        </p:blipFill>
        <p:spPr bwMode="auto">
          <a:xfrm rot="16200000">
            <a:off x="6514797" y="2667369"/>
            <a:ext cx="3455410" cy="4958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5126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5128" y="193963"/>
            <a:ext cx="217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54364"/>
              </p:ext>
            </p:extLst>
          </p:nvPr>
        </p:nvGraphicFramePr>
        <p:xfrm>
          <a:off x="152400" y="719666"/>
          <a:ext cx="12039600" cy="600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327">
                  <a:extLst>
                    <a:ext uri="{9D8B030D-6E8A-4147-A177-3AD203B41FA5}">
                      <a16:colId xmlns:a16="http://schemas.microsoft.com/office/drawing/2014/main" val="1196356775"/>
                    </a:ext>
                  </a:extLst>
                </a:gridCol>
                <a:gridCol w="6927273">
                  <a:extLst>
                    <a:ext uri="{9D8B030D-6E8A-4147-A177-3AD203B41FA5}">
                      <a16:colId xmlns:a16="http://schemas.microsoft.com/office/drawing/2014/main" val="2546769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1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Охват участников: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учащихся 1 класса с ОВЗ (ЗПР, РАС, легкая умственная отсталость)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16 занятий (2 раза в неделю в течение 8 недель)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 вовлеченность детей в занятия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Динамика участия в деятельности: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активности на занятиях с 65% до 92%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продолжительности концентрации внимания с 3-5 до 7-10 минут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 речевой активности с 1-2 слов до простых фраз (3-4 слова) у 83% детей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узнавания символики (по результатам диагностики):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Узнавание флага ПМР: с 25% до 85% детей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Различение цветов флага: с 33% до 92%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Адекватная реакция на гимн (спокойное стояние): с 17% до 75%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мероприятиях: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 детей приняли участие в итоговом празднике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Создано 4 коллективных творческих работы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2 совместных мероприятия с родителями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Эмоционально-личностная сфера: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тревожности в новой обстановке у 75% детей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Появление положительных эмоциональных реакций при упоминании родного города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чувства безопасности и принадлежности к группе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Познавательное развитие: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Появление устойчивых представлений о семье, доме, родном городе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первичных представлений о государственной символике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сенсорного восприятия через работу с различными материалами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Коммуникативные навыки: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Улучшение способности к взаимодействию в парах и малых группах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Появление инициативных обращений к педагогу и сверстникам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невербальных средств общения (жесты, мимика)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Социальное развитие: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элементарных навыков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саморегуляции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поведения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Освоение простых социальных ритуалов (приветствие, прощание)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Появление гордости за результаты своей деятельности</a:t>
                      </a:r>
                    </a:p>
                    <a:p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 практики: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Педагогическая эффективность: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Соответствие методов и приемов психофизическим особенностям детей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Интеграция коррекционных и воспитательных задач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Дифференцированный подход к каждому ребенку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значимость: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основ гражданской идентичности у детей с ОВЗ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инклюзивной образовательной среды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детско-родительских отношений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677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81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1418" y="498763"/>
            <a:ext cx="6944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резентация Информационная компьютерная программа, др., ребенок, текст png 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28" r="93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73" y="3861326"/>
            <a:ext cx="4721014" cy="299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5111" l="4000" r="93778">
                        <a14:foregroundMark x1="68000" y1="74667" x2="68000" y2="74667"/>
                        <a14:foregroundMark x1="82222" y1="73778" x2="82222" y2="73778"/>
                        <a14:foregroundMark x1="38667" y1="64889" x2="38667" y2="64889"/>
                        <a14:backgroundMark x1="56444" y1="72000" x2="56444" y2="72000"/>
                        <a14:backgroundMark x1="66667" y1="40889" x2="66667" y2="40889"/>
                        <a14:backgroundMark x1="64444" y1="47556" x2="64444" y2="47556"/>
                        <a14:backgroundMark x1="50667" y1="38222" x2="50667" y2="38222"/>
                        <a14:backgroundMark x1="50222" y1="41333" x2="50222" y2="41333"/>
                        <a14:backgroundMark x1="32000" y1="40889" x2="32000" y2="40889"/>
                        <a14:backgroundMark x1="60444" y1="61333" x2="60444" y2="61333"/>
                        <a14:backgroundMark x1="81333" y1="62667" x2="81333" y2="6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790">
            <a:off x="3281851" y="463735"/>
            <a:ext cx="4592001" cy="45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4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506</Words>
  <Application>Microsoft Office PowerPoint</Application>
  <PresentationFormat>Широкоэкранный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СКОШ-детский сад</dc:creator>
  <cp:lastModifiedBy>СКОШ-детский сад</cp:lastModifiedBy>
  <cp:revision>8</cp:revision>
  <dcterms:created xsi:type="dcterms:W3CDTF">2025-10-30T10:37:09Z</dcterms:created>
  <dcterms:modified xsi:type="dcterms:W3CDTF">2025-10-31T08:37:15Z</dcterms:modified>
</cp:coreProperties>
</file>