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5" r:id="rId7"/>
    <p:sldId id="276" r:id="rId8"/>
    <p:sldId id="261" r:id="rId9"/>
    <p:sldId id="262" r:id="rId10"/>
    <p:sldId id="274" r:id="rId11"/>
    <p:sldId id="269" r:id="rId12"/>
    <p:sldId id="273" r:id="rId13"/>
    <p:sldId id="270" r:id="rId14"/>
    <p:sldId id="268" r:id="rId15"/>
    <p:sldId id="264" r:id="rId16"/>
    <p:sldId id="266" r:id="rId17"/>
    <p:sldId id="267" r:id="rId18"/>
    <p:sldId id="271" r:id="rId19"/>
    <p:sldId id="277" r:id="rId20"/>
    <p:sldId id="272" r:id="rId2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0" d="100"/>
          <a:sy n="90" d="100"/>
        </p:scale>
        <p:origin x="5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717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A3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E8B8B"/>
          </a:solidFill>
          <a:ln w="12700">
            <a:solidFill>
              <a:srgbClr val="1E8B8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320040" y="0"/>
            <a:ext cx="8823960" cy="73152"/>
          </a:xfrm>
          <a:prstGeom prst="rect">
            <a:avLst/>
          </a:prstGeom>
          <a:solidFill>
            <a:srgbClr val="4A90C4"/>
          </a:solidFill>
          <a:ln w="12700">
            <a:solidFill>
              <a:srgbClr val="4A90C4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31520" y="457200"/>
            <a:ext cx="1371600" cy="1371600"/>
          </a:xfrm>
          <a:prstGeom prst="ellipse">
            <a:avLst/>
          </a:prstGeom>
          <a:solidFill>
            <a:srgbClr val="1E5F8E"/>
          </a:solidFill>
          <a:ln w="25400">
            <a:solidFill>
              <a:srgbClr val="4A90C4"/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40080"/>
            <a:ext cx="1005840" cy="100584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286000" y="502920"/>
            <a:ext cx="640080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8FA3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Министерство просвещения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1600" b="1" dirty="0">
                <a:solidFill>
                  <a:srgbClr val="8FA3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Приднестровской Молдавской Республики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4"/>
          <p:cNvSpPr/>
          <p:nvPr/>
        </p:nvSpPr>
        <p:spPr>
          <a:xfrm>
            <a:off x="457200" y="150876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i="1" dirty="0">
                <a:solidFill>
                  <a:srgbClr val="8F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Инструктивно-методический семинар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457200" y="1965960"/>
            <a:ext cx="841248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«Профилактика нарушения</a:t>
            </a:r>
            <a:endParaRPr lang="en-US" sz="3000" dirty="0"/>
          </a:p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лицензионных требований»</a:t>
            </a:r>
            <a:endParaRPr lang="en-US" sz="3000" dirty="0"/>
          </a:p>
        </p:txBody>
      </p:sp>
      <p:sp>
        <p:nvSpPr>
          <p:cNvPr id="9" name="Shape 6"/>
          <p:cNvSpPr/>
          <p:nvPr/>
        </p:nvSpPr>
        <p:spPr>
          <a:xfrm>
            <a:off x="320040" y="3211915"/>
            <a:ext cx="8823960" cy="1371600"/>
          </a:xfrm>
          <a:prstGeom prst="rect">
            <a:avLst/>
          </a:prstGeom>
          <a:solidFill>
            <a:srgbClr val="1E5F8E">
              <a:alpha val="70000"/>
            </a:srgbClr>
          </a:solidFill>
          <a:ln w="12700">
            <a:solidFill>
              <a:srgbClr val="1E5F8E"/>
            </a:solidFill>
            <a:prstDash val="solid"/>
          </a:ln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3703320"/>
            <a:ext cx="411480" cy="41148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051560" y="3611880"/>
            <a:ext cx="7772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Тымчек Марина Георгиевна</a:t>
            </a:r>
            <a:endParaRPr lang="en-US" sz="1300" dirty="0"/>
          </a:p>
        </p:txBody>
      </p:sp>
      <p:sp>
        <p:nvSpPr>
          <p:cNvPr id="12" name="Text 8"/>
          <p:cNvSpPr/>
          <p:nvPr/>
        </p:nvSpPr>
        <p:spPr>
          <a:xfrm>
            <a:off x="960120" y="3974931"/>
            <a:ext cx="7772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i="1" dirty="0">
                <a:solidFill>
                  <a:srgbClr val="8F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начальник Управления государственного контроля и мониторинга системы образования МП ПМР</a:t>
            </a:r>
            <a:endParaRPr lang="en-US" sz="1000" b="1" i="1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4407408"/>
            <a:ext cx="365760" cy="36576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097280" y="4277191"/>
            <a:ext cx="7772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Насонова Людмила Александровна</a:t>
            </a:r>
            <a:endParaRPr lang="en-US" sz="1300" dirty="0"/>
          </a:p>
        </p:txBody>
      </p:sp>
      <p:sp>
        <p:nvSpPr>
          <p:cNvPr id="15" name="Text 10"/>
          <p:cNvSpPr/>
          <p:nvPr/>
        </p:nvSpPr>
        <p:spPr>
          <a:xfrm>
            <a:off x="1051560" y="4543467"/>
            <a:ext cx="7772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i="1" dirty="0">
                <a:solidFill>
                  <a:srgbClr val="8F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главный специалист Управления государственного контроля и мониторинга системы образования МП ПМР</a:t>
            </a:r>
            <a:endParaRPr lang="en-US" sz="1000" b="1" i="1" dirty="0"/>
          </a:p>
        </p:txBody>
      </p:sp>
      <p:sp>
        <p:nvSpPr>
          <p:cNvPr id="16" name="AutoShape 2" descr="blob:https://web.telegram.org/25b5d9f6-7c8c-4497-88be-6acb98e608d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774" y="347472"/>
            <a:ext cx="1607226" cy="16072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41758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Важно (!!!)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определиться с </a:t>
            </a:r>
            <a:r>
              <a:rPr lang="ru-RU" sz="2000" b="1" u="sng" dirty="0" smtClean="0">
                <a:solidFill>
                  <a:srgbClr val="FF0000"/>
                </a:solidFill>
              </a:rPr>
              <a:t>видами образовательных программ</a:t>
            </a:r>
            <a:r>
              <a:rPr lang="ru-RU" sz="2000" b="1" dirty="0" smtClean="0">
                <a:solidFill>
                  <a:srgbClr val="FF0000"/>
                </a:solidFill>
              </a:rPr>
              <a:t>, планируемых к 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38295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4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A3A5C"/>
          </a:solidFill>
          <a:ln w="12700">
            <a:solidFill>
              <a:srgbClr val="1A3A5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777240"/>
            <a:ext cx="9144000" cy="64008"/>
          </a:xfrm>
          <a:prstGeom prst="rect">
            <a:avLst/>
          </a:prstGeom>
          <a:solidFill>
            <a:srgbClr val="1E8B8B"/>
          </a:solidFill>
          <a:ln w="12700">
            <a:solidFill>
              <a:srgbClr val="1E8B8B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0"/>
            <a:ext cx="82296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Основные и дополнительные программы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274320" y="914400"/>
            <a:ext cx="4160520" cy="388620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EF4"/>
            </a:solidFill>
            <a:prstDash val="solid"/>
          </a:ln>
          <a:effectLst>
            <a:outerShdw blurRad="63500" dist="127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274320" y="914400"/>
            <a:ext cx="4160520" cy="457200"/>
          </a:xfrm>
          <a:prstGeom prst="rect">
            <a:avLst/>
          </a:prstGeom>
          <a:solidFill>
            <a:srgbClr val="1E5F8E"/>
          </a:solidFill>
          <a:ln w="12700">
            <a:solidFill>
              <a:srgbClr val="1E5F8E"/>
            </a:solidFill>
            <a:prstDash val="solid"/>
          </a:ln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87552"/>
            <a:ext cx="301752" cy="30175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822960" y="914400"/>
            <a:ext cx="3474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Основные</a:t>
            </a: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программы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411480" y="1444752"/>
            <a:ext cx="388620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Определяют содержание обучения </a:t>
            </a:r>
            <a:r>
              <a:rPr lang="en-US" sz="1200" b="1" i="1" u="sng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 пределах </a:t>
            </a:r>
            <a:r>
              <a:rPr lang="en-US" sz="1200" b="1" i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государственного образовательного стандарта</a:t>
            </a:r>
            <a:r>
              <a:rPr lang="en-US" sz="1200" i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200" dirty="0"/>
          </a:p>
          <a:p>
            <a:pPr marL="0" indent="0">
              <a:buNone/>
            </a:pPr>
            <a:r>
              <a:rPr lang="en-US" sz="1200" i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Направлены на освоение учащимися </a:t>
            </a:r>
            <a:r>
              <a:rPr lang="en-US" sz="1200" b="1" i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обязательного</a:t>
            </a:r>
            <a:r>
              <a:rPr lang="en-US" sz="1200" i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минимума знаний, умений и навыков, установленного государством.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411480" y="2514600"/>
            <a:ext cx="3886200" cy="2148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Включают: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общеобразовательные</a:t>
            </a:r>
            <a:r>
              <a:rPr lang="en-US" sz="14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</a:t>
            </a:r>
            <a:r>
              <a:rPr lang="en-US" sz="1400" i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дошкольного, начального, основного, среднего образования)</a:t>
            </a:r>
            <a:endParaRPr lang="en-US" sz="1400" i="1" dirty="0"/>
          </a:p>
          <a:p>
            <a:pPr marL="342900" indent="-342900">
              <a:buSzPct val="100000"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профессиональные</a:t>
            </a:r>
            <a:r>
              <a:rPr lang="en-US" sz="14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</a:t>
            </a:r>
            <a:r>
              <a:rPr lang="en-US" sz="1400" i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НПО, СПО, ВПО)</a:t>
            </a:r>
            <a:endParaRPr lang="en-US" sz="1400" i="1" dirty="0"/>
          </a:p>
          <a:p>
            <a:pPr marL="342900" indent="-342900">
              <a:buSzPct val="100000"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профессионального обучения </a:t>
            </a:r>
            <a:r>
              <a:rPr lang="en-US" sz="14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</a:t>
            </a:r>
            <a:r>
              <a:rPr lang="en-US" sz="1400" i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подготовка, переподготовка, повышение квалификации)</a:t>
            </a:r>
            <a:endParaRPr lang="en-US" sz="1400" i="1" dirty="0"/>
          </a:p>
        </p:txBody>
      </p:sp>
      <p:sp>
        <p:nvSpPr>
          <p:cNvPr id="11" name="Shape 8"/>
          <p:cNvSpPr/>
          <p:nvPr/>
        </p:nvSpPr>
        <p:spPr>
          <a:xfrm>
            <a:off x="4709160" y="914400"/>
            <a:ext cx="4160520" cy="388620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EF4"/>
            </a:solidFill>
            <a:prstDash val="solid"/>
          </a:ln>
          <a:effectLst>
            <a:outerShdw blurRad="63500" dist="127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4709160" y="914400"/>
            <a:ext cx="4160520" cy="457200"/>
          </a:xfrm>
          <a:prstGeom prst="rect">
            <a:avLst/>
          </a:prstGeom>
          <a:solidFill>
            <a:srgbClr val="1E8B8B"/>
          </a:solidFill>
          <a:ln w="12700">
            <a:solidFill>
              <a:srgbClr val="1E8B8B"/>
            </a:solidFill>
            <a:prstDash val="solid"/>
          </a:ln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040" y="987552"/>
            <a:ext cx="301752" cy="301752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5257800" y="914400"/>
            <a:ext cx="3474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Дополнительные</a:t>
            </a: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программы</a:t>
            </a:r>
            <a:endParaRPr lang="en-US" sz="1500" dirty="0"/>
          </a:p>
        </p:txBody>
      </p:sp>
      <p:sp>
        <p:nvSpPr>
          <p:cNvPr id="15" name="Text 11"/>
          <p:cNvSpPr/>
          <p:nvPr/>
        </p:nvSpPr>
        <p:spPr>
          <a:xfrm>
            <a:off x="4846320" y="1444752"/>
            <a:ext cx="40233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Определяют содержание обучения </a:t>
            </a:r>
            <a:r>
              <a:rPr lang="en-US" sz="1200" b="1" i="1" u="sng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 пределами</a:t>
            </a:r>
            <a:r>
              <a:rPr lang="en-US" sz="1200" i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установленными </a:t>
            </a:r>
            <a:r>
              <a:rPr lang="en-US" sz="1200" b="1" i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государственным образовательным </a:t>
            </a:r>
            <a:r>
              <a:rPr lang="en-US" sz="1200" b="1" i="1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стандартом</a:t>
            </a:r>
            <a:r>
              <a:rPr lang="en-US" sz="1200" b="1" i="1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r>
              <a:rPr lang="ru-RU" sz="1200" b="1" i="1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</a:t>
            </a:r>
            <a:r>
              <a:rPr lang="en-US" sz="1200" i="1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Направлены </a:t>
            </a:r>
            <a:r>
              <a:rPr lang="en-US" sz="1200" i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 расширение и углубление знаний, умений и навыков, полученных при освоении основных программ.</a:t>
            </a:r>
            <a:endParaRPr lang="en-US" sz="1200" dirty="0"/>
          </a:p>
        </p:txBody>
      </p:sp>
      <p:sp>
        <p:nvSpPr>
          <p:cNvPr id="16" name="Text 12"/>
          <p:cNvSpPr/>
          <p:nvPr/>
        </p:nvSpPr>
        <p:spPr>
          <a:xfrm>
            <a:off x="4709160" y="2450592"/>
            <a:ext cx="4160520" cy="22128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 err="1" smtClean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Включают</a:t>
            </a:r>
            <a:r>
              <a:rPr lang="en-US" sz="1400" b="1" dirty="0" smtClean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</a:t>
            </a:r>
            <a:endParaRPr lang="en-US" sz="1400" dirty="0" smtClean="0"/>
          </a:p>
          <a:p>
            <a:pPr marL="342900" indent="-342900">
              <a:buSzPct val="100000"/>
              <a:buChar char="•"/>
            </a:pPr>
            <a:r>
              <a:rPr lang="en-US" sz="1400" b="1" dirty="0" err="1" smtClean="0">
                <a:solidFill>
                  <a:srgbClr val="00B0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дополнительные</a:t>
            </a:r>
            <a:r>
              <a:rPr lang="en-US" sz="1400" dirty="0" smtClean="0">
                <a:solidFill>
                  <a:srgbClr val="00B0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 smtClean="0">
                <a:solidFill>
                  <a:srgbClr val="00B0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профессиональные</a:t>
            </a:r>
            <a:r>
              <a:rPr lang="en-US" sz="1400" dirty="0" smtClean="0">
                <a:solidFill>
                  <a:srgbClr val="00B0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программы</a:t>
            </a:r>
            <a:r>
              <a:rPr lang="ru-RU" sz="1400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</a:t>
            </a:r>
          </a:p>
          <a:p>
            <a:pPr>
              <a:buSzPct val="100000"/>
            </a:pPr>
            <a:r>
              <a:rPr lang="ru-RU" sz="1400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</a:t>
            </a:r>
            <a:r>
              <a:rPr lang="en-US" sz="1400" i="1" dirty="0" err="1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повышение</a:t>
            </a:r>
            <a:r>
              <a:rPr lang="en-US" sz="1400" i="1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i="1" dirty="0" err="1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квалификации</a:t>
            </a:r>
            <a:r>
              <a:rPr lang="en-US" sz="1400" i="1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endParaRPr lang="ru-RU" sz="1400" i="1" dirty="0" smtClean="0">
              <a:solidFill>
                <a:srgbClr val="2C3E5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>
              <a:buSzPct val="100000"/>
            </a:pPr>
            <a:r>
              <a:rPr lang="ru-RU" sz="1400" i="1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</a:t>
            </a:r>
            <a:r>
              <a:rPr lang="en-US" sz="1400" i="1" dirty="0" err="1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профессиональная</a:t>
            </a:r>
            <a:r>
              <a:rPr lang="en-US" sz="1400" i="1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i="1" dirty="0" err="1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переподготовка</a:t>
            </a:r>
            <a:endParaRPr lang="ru-RU" sz="1400" i="1" dirty="0" smtClean="0">
              <a:solidFill>
                <a:srgbClr val="2C3E5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buSzPct val="100000"/>
              <a:buChar char="•"/>
            </a:pPr>
            <a:r>
              <a:rPr lang="en-US" sz="1400" b="1" dirty="0" err="1" smtClean="0">
                <a:solidFill>
                  <a:srgbClr val="00B0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дополнительные</a:t>
            </a:r>
            <a:r>
              <a:rPr lang="en-US" sz="1400" b="1" dirty="0" smtClean="0">
                <a:solidFill>
                  <a:srgbClr val="00B0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 smtClean="0">
                <a:solidFill>
                  <a:srgbClr val="00B0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общеобразовательные</a:t>
            </a:r>
            <a:r>
              <a:rPr lang="en-US" sz="1400" b="1" dirty="0" smtClean="0">
                <a:solidFill>
                  <a:srgbClr val="00B0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программы</a:t>
            </a:r>
            <a:r>
              <a:rPr lang="ru-RU" sz="1400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</a:t>
            </a:r>
          </a:p>
          <a:p>
            <a:pPr marL="285750" indent="-285750">
              <a:buSzPct val="100000"/>
              <a:buFontTx/>
              <a:buChar char="-"/>
            </a:pPr>
            <a:r>
              <a:rPr lang="en-US" sz="1400" i="1" dirty="0" err="1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общеразвивающие</a:t>
            </a:r>
            <a:r>
              <a:rPr lang="en-US" sz="1400" i="1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endParaRPr lang="ru-RU" sz="1400" i="1" dirty="0" smtClean="0">
              <a:solidFill>
                <a:srgbClr val="2C3E5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285750" indent="-285750">
              <a:buSzPct val="100000"/>
              <a:buFontTx/>
              <a:buChar char="-"/>
            </a:pPr>
            <a:r>
              <a:rPr lang="en-US" sz="1400" i="1" dirty="0" err="1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предпрофессиональные</a:t>
            </a:r>
            <a:r>
              <a:rPr lang="en-US" sz="1400" i="1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endParaRPr lang="ru-RU" sz="1400" i="1" dirty="0" smtClean="0">
              <a:solidFill>
                <a:srgbClr val="2C3E5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285750" indent="-285750">
              <a:buSzPct val="100000"/>
              <a:buFontTx/>
              <a:buChar char="-"/>
            </a:pPr>
            <a:r>
              <a:rPr lang="en-US" sz="1400" i="1" dirty="0" err="1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спортивной</a:t>
            </a:r>
            <a:r>
              <a:rPr lang="en-US" sz="1400" i="1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i="1" dirty="0" err="1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направленности</a:t>
            </a:r>
            <a:endParaRPr lang="en-US" sz="1400" i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4964" y="82235"/>
            <a:ext cx="638091" cy="63809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61546" y="0"/>
            <a:ext cx="9144000" cy="777240"/>
          </a:xfrm>
          <a:prstGeom prst="rect">
            <a:avLst/>
          </a:prstGeom>
          <a:solidFill>
            <a:srgbClr val="1A3A5C"/>
          </a:solidFill>
          <a:ln w="12700">
            <a:solidFill>
              <a:srgbClr val="1A3A5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16989"/>
            <a:ext cx="9144000" cy="45719"/>
          </a:xfrm>
          <a:prstGeom prst="rect">
            <a:avLst/>
          </a:prstGeom>
          <a:solidFill>
            <a:srgbClr val="1E8B8B"/>
          </a:solidFill>
          <a:ln w="12700">
            <a:solidFill>
              <a:srgbClr val="1E8B8B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0"/>
            <a:ext cx="8229600" cy="9052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Документ об освоении</a:t>
            </a:r>
            <a:r>
              <a:rPr lang="en-US" sz="24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образовательн</a:t>
            </a:r>
            <a:r>
              <a:rPr lang="ru-RU" sz="24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ой</a:t>
            </a:r>
            <a:r>
              <a:rPr lang="en-US" sz="24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программ</a:t>
            </a:r>
            <a:r>
              <a:rPr lang="ru-RU" sz="24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ы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</a:t>
            </a:r>
            <a:r>
              <a:rPr lang="ru-RU" sz="2000" b="1" i="1" dirty="0" smtClean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другой документ об образовании   =  грубое нарушение!!!)</a:t>
            </a:r>
            <a:endParaRPr lang="en-US" sz="2400" i="1" dirty="0"/>
          </a:p>
        </p:txBody>
      </p:sp>
      <p:sp>
        <p:nvSpPr>
          <p:cNvPr id="5" name="Shape 3"/>
          <p:cNvSpPr/>
          <p:nvPr/>
        </p:nvSpPr>
        <p:spPr>
          <a:xfrm>
            <a:off x="228600" y="950976"/>
            <a:ext cx="8686800" cy="475488"/>
          </a:xfrm>
          <a:prstGeom prst="rect">
            <a:avLst/>
          </a:prstGeom>
          <a:solidFill>
            <a:srgbClr val="1A3A5C"/>
          </a:solidFill>
          <a:ln w="12700">
            <a:solidFill>
              <a:srgbClr val="1A3A5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950976"/>
            <a:ext cx="292608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Вид образовательной программы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3474720" y="1005840"/>
            <a:ext cx="18288" cy="365760"/>
          </a:xfrm>
          <a:prstGeom prst="rect">
            <a:avLst/>
          </a:prstGeom>
          <a:solidFill>
            <a:srgbClr val="8FA3B8"/>
          </a:solidFill>
          <a:ln w="12700">
            <a:solidFill>
              <a:srgbClr val="8FA3B8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520440" y="950976"/>
            <a:ext cx="32004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Пример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6766560" y="1005840"/>
            <a:ext cx="18288" cy="365760"/>
          </a:xfrm>
          <a:prstGeom prst="rect">
            <a:avLst/>
          </a:prstGeom>
          <a:solidFill>
            <a:srgbClr val="8FA3B8"/>
          </a:solidFill>
          <a:ln w="12700">
            <a:solidFill>
              <a:srgbClr val="8FA3B8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812280" y="950976"/>
            <a:ext cx="201168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Документ об обучении / образовании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228600" y="1426464"/>
            <a:ext cx="868680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E8EEF4"/>
            </a:solidFill>
            <a:prstDash val="solid"/>
          </a:ln>
          <a:effectLst>
            <a:outerShdw blurRad="50800" dist="12700" dir="8100000" algn="bl" rotWithShape="0">
              <a:srgbClr val="000000">
                <a:alpha val="6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228600" y="1426464"/>
            <a:ext cx="228600" cy="713232"/>
          </a:xfrm>
          <a:prstGeom prst="rect">
            <a:avLst/>
          </a:prstGeom>
          <a:solidFill>
            <a:srgbClr val="1E5F8E"/>
          </a:solidFill>
          <a:ln w="12700">
            <a:solidFill>
              <a:srgbClr val="1E5F8E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548640" y="1463040"/>
            <a:ext cx="2926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Основные общеобразовательные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3474720" y="1499616"/>
            <a:ext cx="18288" cy="566928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3566160" y="1463040"/>
            <a:ext cx="32004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Дошкольного, начального, основного, среднего (полного) общего образования</a:t>
            </a:r>
            <a:endParaRPr lang="en-US" sz="1050" dirty="0"/>
          </a:p>
        </p:txBody>
      </p:sp>
      <p:sp>
        <p:nvSpPr>
          <p:cNvPr id="16" name="Shape 14"/>
          <p:cNvSpPr/>
          <p:nvPr/>
        </p:nvSpPr>
        <p:spPr>
          <a:xfrm>
            <a:off x="6766560" y="1499616"/>
            <a:ext cx="18288" cy="566928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6812280" y="1517904"/>
            <a:ext cx="1965960" cy="521208"/>
          </a:xfrm>
          <a:prstGeom prst="rect">
            <a:avLst/>
          </a:prstGeom>
          <a:solidFill>
            <a:srgbClr val="1E5F8E">
              <a:alpha val="15000"/>
            </a:srgbClr>
          </a:solidFill>
          <a:ln w="12700">
            <a:solidFill>
              <a:srgbClr val="1E5F8E">
                <a:alpha val="50000"/>
              </a:srgbClr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6839712" y="1481328"/>
            <a:ext cx="19659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b="1" i="1" dirty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Аттестат</a:t>
            </a:r>
            <a:r>
              <a:rPr lang="en-US" sz="950" i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об основном/среднем (полном) общем образовании</a:t>
            </a:r>
            <a:endParaRPr lang="en-US" sz="950" dirty="0"/>
          </a:p>
        </p:txBody>
      </p:sp>
      <p:sp>
        <p:nvSpPr>
          <p:cNvPr id="19" name="Shape 17"/>
          <p:cNvSpPr/>
          <p:nvPr/>
        </p:nvSpPr>
        <p:spPr>
          <a:xfrm>
            <a:off x="228600" y="2167128"/>
            <a:ext cx="868680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E8EEF4"/>
            </a:solidFill>
            <a:prstDash val="solid"/>
          </a:ln>
          <a:effectLst>
            <a:outerShdw blurRad="50800" dist="12700" dir="8100000" algn="bl" rotWithShape="0">
              <a:srgbClr val="000000">
                <a:alpha val="6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228600" y="2167128"/>
            <a:ext cx="228600" cy="713232"/>
          </a:xfrm>
          <a:prstGeom prst="rect">
            <a:avLst/>
          </a:prstGeom>
          <a:solidFill>
            <a:srgbClr val="1E8B8B"/>
          </a:solidFill>
          <a:ln w="12700">
            <a:solidFill>
              <a:srgbClr val="1E8B8B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548640" y="2203704"/>
            <a:ext cx="2926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Основные профессиональные</a:t>
            </a:r>
            <a:endParaRPr lang="en-US" sz="1200" dirty="0"/>
          </a:p>
        </p:txBody>
      </p:sp>
      <p:sp>
        <p:nvSpPr>
          <p:cNvPr id="22" name="Shape 20"/>
          <p:cNvSpPr/>
          <p:nvPr/>
        </p:nvSpPr>
        <p:spPr>
          <a:xfrm>
            <a:off x="3474720" y="2240280"/>
            <a:ext cx="18288" cy="566928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3566160" y="2203704"/>
            <a:ext cx="32004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НПО, СПО, ВПО по конкретным профессиям и специальностям</a:t>
            </a:r>
            <a:endParaRPr lang="en-US" sz="1050" dirty="0"/>
          </a:p>
        </p:txBody>
      </p:sp>
      <p:sp>
        <p:nvSpPr>
          <p:cNvPr id="24" name="Shape 22"/>
          <p:cNvSpPr/>
          <p:nvPr/>
        </p:nvSpPr>
        <p:spPr>
          <a:xfrm>
            <a:off x="6766560" y="2240280"/>
            <a:ext cx="18288" cy="566928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6812280" y="2258568"/>
            <a:ext cx="1965960" cy="521208"/>
          </a:xfrm>
          <a:prstGeom prst="rect">
            <a:avLst/>
          </a:prstGeom>
          <a:solidFill>
            <a:srgbClr val="1E8B8B">
              <a:alpha val="15000"/>
            </a:srgbClr>
          </a:solidFill>
          <a:ln w="12700">
            <a:solidFill>
              <a:srgbClr val="1E8B8B">
                <a:alpha val="50000"/>
              </a:srgbClr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839712" y="2221992"/>
            <a:ext cx="19659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b="1" i="1" dirty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Диплом</a:t>
            </a:r>
            <a:r>
              <a:rPr lang="en-US" sz="950" i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о НПО/СПО/ВПО</a:t>
            </a:r>
            <a:endParaRPr lang="en-US" sz="950" dirty="0"/>
          </a:p>
        </p:txBody>
      </p:sp>
      <p:sp>
        <p:nvSpPr>
          <p:cNvPr id="27" name="Shape 25"/>
          <p:cNvSpPr/>
          <p:nvPr/>
        </p:nvSpPr>
        <p:spPr>
          <a:xfrm>
            <a:off x="228600" y="2907792"/>
            <a:ext cx="868680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E8EEF4"/>
            </a:solidFill>
            <a:prstDash val="solid"/>
          </a:ln>
          <a:effectLst>
            <a:outerShdw blurRad="50800" dist="12700" dir="8100000" algn="bl" rotWithShape="0">
              <a:srgbClr val="000000">
                <a:alpha val="6000"/>
              </a:srgbClr>
            </a:outerShdw>
          </a:effectLst>
        </p:spPr>
      </p:sp>
      <p:sp>
        <p:nvSpPr>
          <p:cNvPr id="28" name="Shape 26"/>
          <p:cNvSpPr/>
          <p:nvPr/>
        </p:nvSpPr>
        <p:spPr>
          <a:xfrm>
            <a:off x="228600" y="2907792"/>
            <a:ext cx="228600" cy="713232"/>
          </a:xfrm>
          <a:prstGeom prst="rect">
            <a:avLst/>
          </a:prstGeom>
          <a:solidFill>
            <a:srgbClr val="4A90C4"/>
          </a:solidFill>
          <a:ln w="12700">
            <a:solidFill>
              <a:srgbClr val="4A90C4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548640" y="2944368"/>
            <a:ext cx="2926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Программы профессионального обучения</a:t>
            </a:r>
            <a:endParaRPr lang="en-US" sz="1200" dirty="0"/>
          </a:p>
        </p:txBody>
      </p:sp>
      <p:sp>
        <p:nvSpPr>
          <p:cNvPr id="30" name="Shape 28"/>
          <p:cNvSpPr/>
          <p:nvPr/>
        </p:nvSpPr>
        <p:spPr>
          <a:xfrm>
            <a:off x="3474720" y="2980944"/>
            <a:ext cx="18288" cy="566928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3566160" y="2944368"/>
            <a:ext cx="32004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Профессиональная подготовка, переподготовка, повышение квалификации</a:t>
            </a:r>
            <a:endParaRPr lang="en-US" sz="1050" dirty="0"/>
          </a:p>
        </p:txBody>
      </p:sp>
      <p:sp>
        <p:nvSpPr>
          <p:cNvPr id="32" name="Shape 30"/>
          <p:cNvSpPr/>
          <p:nvPr/>
        </p:nvSpPr>
        <p:spPr>
          <a:xfrm>
            <a:off x="6766560" y="2980944"/>
            <a:ext cx="18288" cy="566928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6812280" y="2999232"/>
            <a:ext cx="1965960" cy="521208"/>
          </a:xfrm>
          <a:prstGeom prst="rect">
            <a:avLst/>
          </a:prstGeom>
          <a:solidFill>
            <a:srgbClr val="4A90C4">
              <a:alpha val="15000"/>
            </a:srgbClr>
          </a:solidFill>
          <a:ln w="12700">
            <a:solidFill>
              <a:srgbClr val="4A90C4">
                <a:alpha val="50000"/>
              </a:srgbClr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6839712" y="2962656"/>
            <a:ext cx="19659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b="1" i="1" dirty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Свидетельство</a:t>
            </a:r>
            <a:r>
              <a:rPr lang="en-US" sz="950" i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о профессии рабочего, должности служащего</a:t>
            </a:r>
            <a:endParaRPr lang="en-US" sz="950" dirty="0"/>
          </a:p>
        </p:txBody>
      </p:sp>
      <p:sp>
        <p:nvSpPr>
          <p:cNvPr id="35" name="Shape 33"/>
          <p:cNvSpPr/>
          <p:nvPr/>
        </p:nvSpPr>
        <p:spPr>
          <a:xfrm>
            <a:off x="228600" y="3648456"/>
            <a:ext cx="868680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E8EEF4"/>
            </a:solidFill>
            <a:prstDash val="solid"/>
          </a:ln>
          <a:effectLst>
            <a:outerShdw blurRad="50800" dist="12700" dir="8100000" algn="bl" rotWithShape="0">
              <a:srgbClr val="000000">
                <a:alpha val="6000"/>
              </a:srgbClr>
            </a:outerShdw>
          </a:effectLst>
        </p:spPr>
      </p:sp>
      <p:sp>
        <p:nvSpPr>
          <p:cNvPr id="36" name="Shape 34"/>
          <p:cNvSpPr/>
          <p:nvPr/>
        </p:nvSpPr>
        <p:spPr>
          <a:xfrm>
            <a:off x="228600" y="3648456"/>
            <a:ext cx="228600" cy="713232"/>
          </a:xfrm>
          <a:prstGeom prst="rect">
            <a:avLst/>
          </a:prstGeom>
          <a:solidFill>
            <a:srgbClr val="D4680A"/>
          </a:solidFill>
          <a:ln w="12700">
            <a:solidFill>
              <a:srgbClr val="D4680A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548640" y="3685032"/>
            <a:ext cx="2926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Дополнительные профессиональные</a:t>
            </a:r>
            <a:endParaRPr lang="en-US" sz="1200" dirty="0"/>
          </a:p>
        </p:txBody>
      </p:sp>
      <p:sp>
        <p:nvSpPr>
          <p:cNvPr id="38" name="Shape 36"/>
          <p:cNvSpPr/>
          <p:nvPr/>
        </p:nvSpPr>
        <p:spPr>
          <a:xfrm>
            <a:off x="3474720" y="3721608"/>
            <a:ext cx="18288" cy="566928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3566160" y="3685032"/>
            <a:ext cx="32004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Повышение квалификации, профессиональная переподготовка</a:t>
            </a:r>
            <a:endParaRPr lang="en-US" sz="1050" dirty="0"/>
          </a:p>
        </p:txBody>
      </p:sp>
      <p:sp>
        <p:nvSpPr>
          <p:cNvPr id="40" name="Shape 38"/>
          <p:cNvSpPr/>
          <p:nvPr/>
        </p:nvSpPr>
        <p:spPr>
          <a:xfrm>
            <a:off x="6766560" y="3721608"/>
            <a:ext cx="18288" cy="566928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6812280" y="3739896"/>
            <a:ext cx="1965960" cy="521208"/>
          </a:xfrm>
          <a:prstGeom prst="rect">
            <a:avLst/>
          </a:prstGeom>
          <a:solidFill>
            <a:srgbClr val="D4680A">
              <a:alpha val="15000"/>
            </a:srgbClr>
          </a:solidFill>
          <a:ln w="12700">
            <a:solidFill>
              <a:srgbClr val="D4680A">
                <a:alpha val="50000"/>
              </a:srgbClr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6839712" y="3703320"/>
            <a:ext cx="19659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b="1" i="1" dirty="0">
                <a:solidFill>
                  <a:srgbClr val="00B0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Удостоверение</a:t>
            </a:r>
            <a:r>
              <a:rPr lang="en-US" sz="950" i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(≤72ч), </a:t>
            </a:r>
            <a:r>
              <a:rPr lang="en-US" sz="950" b="1" i="1" dirty="0">
                <a:solidFill>
                  <a:srgbClr val="00B0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Свидетельство</a:t>
            </a:r>
            <a:r>
              <a:rPr lang="en-US" sz="950" i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(&gt;72ч), Диплом о переподготовке</a:t>
            </a:r>
            <a:endParaRPr lang="en-US" sz="950" dirty="0"/>
          </a:p>
        </p:txBody>
      </p:sp>
      <p:sp>
        <p:nvSpPr>
          <p:cNvPr id="43" name="Shape 41"/>
          <p:cNvSpPr/>
          <p:nvPr/>
        </p:nvSpPr>
        <p:spPr>
          <a:xfrm>
            <a:off x="228600" y="4389120"/>
            <a:ext cx="868680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E8EEF4"/>
            </a:solidFill>
            <a:prstDash val="solid"/>
          </a:ln>
          <a:effectLst>
            <a:outerShdw blurRad="50800" dist="12700" dir="8100000" algn="bl" rotWithShape="0">
              <a:srgbClr val="000000">
                <a:alpha val="6000"/>
              </a:srgbClr>
            </a:outerShdw>
          </a:effectLst>
        </p:spPr>
      </p:sp>
      <p:sp>
        <p:nvSpPr>
          <p:cNvPr id="44" name="Shape 42"/>
          <p:cNvSpPr/>
          <p:nvPr/>
        </p:nvSpPr>
        <p:spPr>
          <a:xfrm>
            <a:off x="228600" y="4389120"/>
            <a:ext cx="228600" cy="713232"/>
          </a:xfrm>
          <a:prstGeom prst="rect">
            <a:avLst/>
          </a:prstGeom>
          <a:solidFill>
            <a:srgbClr val="B8860B"/>
          </a:solidFill>
          <a:ln w="12700">
            <a:solidFill>
              <a:srgbClr val="B8860B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548640" y="4425696"/>
            <a:ext cx="2926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Дополнительные общеобразовательные</a:t>
            </a:r>
            <a:endParaRPr lang="en-US" sz="1200" dirty="0"/>
          </a:p>
        </p:txBody>
      </p:sp>
      <p:sp>
        <p:nvSpPr>
          <p:cNvPr id="46" name="Shape 44"/>
          <p:cNvSpPr/>
          <p:nvPr/>
        </p:nvSpPr>
        <p:spPr>
          <a:xfrm>
            <a:off x="3474720" y="4462272"/>
            <a:ext cx="18288" cy="566928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3566160" y="4425696"/>
            <a:ext cx="32004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Общеразвивающие, предпрофессиональные, спортивной направленности</a:t>
            </a:r>
            <a:endParaRPr lang="en-US" sz="1050" dirty="0"/>
          </a:p>
        </p:txBody>
      </p:sp>
      <p:sp>
        <p:nvSpPr>
          <p:cNvPr id="48" name="Shape 46"/>
          <p:cNvSpPr/>
          <p:nvPr/>
        </p:nvSpPr>
        <p:spPr>
          <a:xfrm>
            <a:off x="6766560" y="4462272"/>
            <a:ext cx="18288" cy="566928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6812280" y="4480560"/>
            <a:ext cx="1965960" cy="521208"/>
          </a:xfrm>
          <a:prstGeom prst="rect">
            <a:avLst/>
          </a:prstGeom>
          <a:solidFill>
            <a:srgbClr val="B8860B">
              <a:alpha val="15000"/>
            </a:srgbClr>
          </a:solidFill>
          <a:ln w="12700">
            <a:solidFill>
              <a:srgbClr val="B8860B">
                <a:alpha val="50000"/>
              </a:srgbClr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6839712" y="4443984"/>
            <a:ext cx="19659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b="1" i="1" dirty="0">
                <a:solidFill>
                  <a:srgbClr val="00B0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Свидетельство</a:t>
            </a:r>
            <a:r>
              <a:rPr lang="en-US" sz="950" i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950" i="1" dirty="0">
                <a:solidFill>
                  <a:srgbClr val="00B0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 освоении дополнительных общеобразовательных программ</a:t>
            </a:r>
            <a:endParaRPr lang="en-US" sz="95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4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A3A5C"/>
          </a:solidFill>
          <a:ln w="12700">
            <a:solidFill>
              <a:srgbClr val="1A3A5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777240"/>
            <a:ext cx="9144000" cy="64008"/>
          </a:xfrm>
          <a:prstGeom prst="rect">
            <a:avLst/>
          </a:prstGeom>
          <a:solidFill>
            <a:srgbClr val="1E8B8B"/>
          </a:solidFill>
          <a:ln w="12700">
            <a:solidFill>
              <a:srgbClr val="1E8B8B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0"/>
            <a:ext cx="82296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Ключевые нормативные акты для разработки программ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274320" y="960120"/>
            <a:ext cx="859536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E8EEF4"/>
            </a:solidFill>
            <a:prstDash val="solid"/>
          </a:ln>
          <a:effectLst>
            <a:outerShdw blurRad="50800" dist="12700" dir="8100000" algn="bl" rotWithShape="0">
              <a:srgbClr val="000000">
                <a:alpha val="6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274320" y="960120"/>
            <a:ext cx="73152" cy="713232"/>
          </a:xfrm>
          <a:prstGeom prst="rect">
            <a:avLst/>
          </a:prstGeom>
          <a:solidFill>
            <a:srgbClr val="1E5F8E"/>
          </a:solidFill>
          <a:ln w="12700">
            <a:solidFill>
              <a:srgbClr val="1E5F8E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347472" y="960120"/>
            <a:ext cx="1965960" cy="713232"/>
          </a:xfrm>
          <a:prstGeom prst="rect">
            <a:avLst/>
          </a:prstGeom>
          <a:solidFill>
            <a:srgbClr val="1E5F8E">
              <a:alpha val="10000"/>
            </a:srgbClr>
          </a:solidFill>
          <a:ln w="12700">
            <a:solidFill>
              <a:srgbClr val="1E5F8E">
                <a:alpha val="50000"/>
              </a:srgbClr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11480" y="1051560"/>
            <a:ext cx="18288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5F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Приказ МП ПМР № 336 от 15.04.2024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2423160" y="996696"/>
            <a:ext cx="3657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Перечень профессий, по которым осуществляется </a:t>
            </a:r>
            <a:r>
              <a:rPr lang="en-US" sz="1100" b="1" dirty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профессиональное обучение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0" name="Text 8"/>
          <p:cNvSpPr/>
          <p:nvPr/>
        </p:nvSpPr>
        <p:spPr>
          <a:xfrm>
            <a:off x="2423160" y="1344168"/>
            <a:ext cx="6355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Реализация программ </a:t>
            </a:r>
            <a:r>
              <a:rPr lang="en-US" sz="10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профессионального обучения </a:t>
            </a:r>
            <a:r>
              <a:rPr lang="en-US" sz="10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ТОЛЬКО в соответствии с данным Перечнем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1" name="Shape 9"/>
          <p:cNvSpPr/>
          <p:nvPr/>
        </p:nvSpPr>
        <p:spPr>
          <a:xfrm>
            <a:off x="274320" y="1764792"/>
            <a:ext cx="859536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E8EEF4"/>
            </a:solidFill>
            <a:prstDash val="solid"/>
          </a:ln>
          <a:effectLst>
            <a:outerShdw blurRad="50800" dist="12700" dir="8100000" algn="bl" rotWithShape="0">
              <a:srgbClr val="000000">
                <a:alpha val="6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274320" y="1764792"/>
            <a:ext cx="73152" cy="713232"/>
          </a:xfrm>
          <a:prstGeom prst="rect">
            <a:avLst/>
          </a:prstGeom>
          <a:solidFill>
            <a:srgbClr val="1E8B8B"/>
          </a:solidFill>
          <a:ln w="12700">
            <a:solidFill>
              <a:srgbClr val="1E8B8B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10896" y="1792224"/>
            <a:ext cx="1965960" cy="713232"/>
          </a:xfrm>
          <a:prstGeom prst="rect">
            <a:avLst/>
          </a:prstGeom>
          <a:solidFill>
            <a:srgbClr val="1E8B8B">
              <a:alpha val="10000"/>
            </a:srgbClr>
          </a:solidFill>
          <a:ln w="12700">
            <a:solidFill>
              <a:srgbClr val="1E8B8B">
                <a:alpha val="50000"/>
              </a:srgbClr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411480" y="1856232"/>
            <a:ext cx="18288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100" b="1" dirty="0">
                <a:solidFill>
                  <a:srgbClr val="1E5F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Приказ МП ПМР № 1114 от 18.11.2025</a:t>
            </a:r>
          </a:p>
        </p:txBody>
      </p:sp>
      <p:sp>
        <p:nvSpPr>
          <p:cNvPr id="15" name="Text 13"/>
          <p:cNvSpPr/>
          <p:nvPr/>
        </p:nvSpPr>
        <p:spPr>
          <a:xfrm>
            <a:off x="2423160" y="1801368"/>
            <a:ext cx="3657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Положение о разработке основных образовательных программ </a:t>
            </a:r>
            <a:r>
              <a:rPr lang="en-US" sz="1100" b="1" dirty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профессионального обучения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6" name="Text 14"/>
          <p:cNvSpPr/>
          <p:nvPr/>
        </p:nvSpPr>
        <p:spPr>
          <a:xfrm>
            <a:off x="2423160" y="2148840"/>
            <a:ext cx="6355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Структура, содержание и шаблоны программ профессионального обучения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274320" y="2585290"/>
            <a:ext cx="859536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E8EEF4"/>
            </a:solidFill>
            <a:prstDash val="solid"/>
          </a:ln>
          <a:effectLst>
            <a:outerShdw blurRad="50800" dist="12700" dir="8100000" algn="bl" rotWithShape="0">
              <a:srgbClr val="000000">
                <a:alpha val="6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274320" y="2569464"/>
            <a:ext cx="73152" cy="713232"/>
          </a:xfrm>
          <a:prstGeom prst="rect">
            <a:avLst/>
          </a:prstGeom>
          <a:solidFill>
            <a:srgbClr val="4A90C4"/>
          </a:solidFill>
          <a:ln w="12700">
            <a:solidFill>
              <a:srgbClr val="4A90C4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347472" y="2569464"/>
            <a:ext cx="1965960" cy="713232"/>
          </a:xfrm>
          <a:prstGeom prst="rect">
            <a:avLst/>
          </a:prstGeom>
          <a:solidFill>
            <a:srgbClr val="4A90C4">
              <a:alpha val="10000"/>
            </a:srgbClr>
          </a:solidFill>
          <a:ln w="12700">
            <a:solidFill>
              <a:srgbClr val="4A90C4">
                <a:alpha val="50000"/>
              </a:srgbClr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411480" y="2660904"/>
            <a:ext cx="18288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100" b="1" dirty="0">
                <a:solidFill>
                  <a:srgbClr val="1E5F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Приказ МП ПМР № 20 от 17.01.2018</a:t>
            </a:r>
          </a:p>
        </p:txBody>
      </p:sp>
      <p:sp>
        <p:nvSpPr>
          <p:cNvPr id="21" name="Text 19"/>
          <p:cNvSpPr/>
          <p:nvPr/>
        </p:nvSpPr>
        <p:spPr>
          <a:xfrm>
            <a:off x="2423160" y="2606040"/>
            <a:ext cx="6355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Положение о </a:t>
            </a:r>
            <a:r>
              <a:rPr lang="en-US" sz="1100" b="1" dirty="0" err="1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разработке</a:t>
            </a:r>
            <a:r>
              <a:rPr lang="en-US" sz="1100" b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b="1" dirty="0" err="1" smtClean="0">
                <a:solidFill>
                  <a:srgbClr val="00B0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дополнительных</a:t>
            </a:r>
            <a:r>
              <a:rPr lang="ru-RU" sz="1100" b="1" dirty="0" smtClean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b="1" dirty="0" err="1" smtClean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профессиональных</a:t>
            </a:r>
            <a:r>
              <a:rPr lang="en-US" sz="1100" b="1" dirty="0" smtClean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b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программ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2423160" y="2953512"/>
            <a:ext cx="6355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Структура и содержание ДПП повышения квалификации и профессиональной переподготовки, шаблоны</a:t>
            </a:r>
            <a:endParaRPr lang="en-US" sz="1000" dirty="0"/>
          </a:p>
        </p:txBody>
      </p:sp>
      <p:sp>
        <p:nvSpPr>
          <p:cNvPr id="23" name="Shape 21"/>
          <p:cNvSpPr/>
          <p:nvPr/>
        </p:nvSpPr>
        <p:spPr>
          <a:xfrm>
            <a:off x="274320" y="3374136"/>
            <a:ext cx="859536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E8EEF4"/>
            </a:solidFill>
            <a:prstDash val="solid"/>
          </a:ln>
          <a:effectLst>
            <a:outerShdw blurRad="50800" dist="12700" dir="8100000" algn="bl" rotWithShape="0">
              <a:srgbClr val="000000">
                <a:alpha val="6000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274320" y="3374136"/>
            <a:ext cx="73152" cy="713232"/>
          </a:xfrm>
          <a:prstGeom prst="rect">
            <a:avLst/>
          </a:prstGeom>
          <a:solidFill>
            <a:srgbClr val="D4680A"/>
          </a:solidFill>
          <a:ln w="12700">
            <a:solidFill>
              <a:srgbClr val="D4680A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347472" y="3374136"/>
            <a:ext cx="1965960" cy="713232"/>
          </a:xfrm>
          <a:prstGeom prst="rect">
            <a:avLst/>
          </a:prstGeom>
          <a:solidFill>
            <a:srgbClr val="D4680A">
              <a:alpha val="10000"/>
            </a:srgbClr>
          </a:solidFill>
          <a:ln w="12700">
            <a:solidFill>
              <a:srgbClr val="D4680A">
                <a:alpha val="50000"/>
              </a:srgbClr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411480" y="3465576"/>
            <a:ext cx="18288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100" b="1" dirty="0">
                <a:solidFill>
                  <a:srgbClr val="1E5F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Приказ МП ПМР № 680 от 16.07.2020</a:t>
            </a:r>
          </a:p>
        </p:txBody>
      </p:sp>
      <p:sp>
        <p:nvSpPr>
          <p:cNvPr id="27" name="Text 25"/>
          <p:cNvSpPr/>
          <p:nvPr/>
        </p:nvSpPr>
        <p:spPr>
          <a:xfrm>
            <a:off x="2423160" y="3410712"/>
            <a:ext cx="6263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Положение о порядке организации образовательной деятельности </a:t>
            </a:r>
            <a:r>
              <a:rPr lang="en-US" sz="1100" b="1" dirty="0" err="1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</a:t>
            </a:r>
            <a:r>
              <a:rPr lang="en-US" sz="1100" b="1" dirty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100" b="1" dirty="0" smtClean="0">
                <a:solidFill>
                  <a:srgbClr val="00B0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дополнительным</a:t>
            </a:r>
            <a:r>
              <a:rPr lang="ru-RU" sz="11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100" b="1" dirty="0" smtClean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профессиональным образовательным программам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2423160" y="3758184"/>
            <a:ext cx="6355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Механизм организации образовательной деятельности по дополнительным профессиональным программам</a:t>
            </a:r>
            <a:endParaRPr lang="en-US" sz="1000" dirty="0"/>
          </a:p>
        </p:txBody>
      </p:sp>
      <p:sp>
        <p:nvSpPr>
          <p:cNvPr id="29" name="Shape 27"/>
          <p:cNvSpPr/>
          <p:nvPr/>
        </p:nvSpPr>
        <p:spPr>
          <a:xfrm>
            <a:off x="274320" y="4178808"/>
            <a:ext cx="859536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E8EEF4"/>
            </a:solidFill>
            <a:prstDash val="solid"/>
          </a:ln>
          <a:effectLst>
            <a:outerShdw blurRad="50800" dist="12700" dir="8100000" algn="bl" rotWithShape="0">
              <a:srgbClr val="000000">
                <a:alpha val="6000"/>
              </a:srgbClr>
            </a:outerShdw>
          </a:effectLst>
        </p:spPr>
      </p:sp>
      <p:sp>
        <p:nvSpPr>
          <p:cNvPr id="30" name="Shape 28"/>
          <p:cNvSpPr/>
          <p:nvPr/>
        </p:nvSpPr>
        <p:spPr>
          <a:xfrm>
            <a:off x="274320" y="4178808"/>
            <a:ext cx="73152" cy="713232"/>
          </a:xfrm>
          <a:prstGeom prst="rect">
            <a:avLst/>
          </a:prstGeom>
          <a:solidFill>
            <a:srgbClr val="B8860B"/>
          </a:solidFill>
          <a:ln w="12700">
            <a:solidFill>
              <a:srgbClr val="B8860B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347472" y="4178808"/>
            <a:ext cx="1965960" cy="713232"/>
          </a:xfrm>
          <a:prstGeom prst="rect">
            <a:avLst/>
          </a:prstGeom>
          <a:solidFill>
            <a:srgbClr val="B8860B">
              <a:alpha val="10000"/>
            </a:srgbClr>
          </a:solidFill>
          <a:ln w="12700">
            <a:solidFill>
              <a:srgbClr val="B8860B">
                <a:alpha val="50000"/>
              </a:srgbClr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411480" y="4270248"/>
            <a:ext cx="18288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100" b="1" dirty="0">
                <a:solidFill>
                  <a:srgbClr val="1E5F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Приказ МП ПМР от 30.03.2012 № 150 (МСЗиТ)</a:t>
            </a:r>
          </a:p>
        </p:txBody>
      </p:sp>
      <p:sp>
        <p:nvSpPr>
          <p:cNvPr id="33" name="Text 31"/>
          <p:cNvSpPr/>
          <p:nvPr/>
        </p:nvSpPr>
        <p:spPr>
          <a:xfrm>
            <a:off x="2423160" y="4215384"/>
            <a:ext cx="6355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endParaRPr lang="ru-RU" sz="1100" b="1" dirty="0" smtClean="0">
              <a:solidFill>
                <a:srgbClr val="1A3A5C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endParaRPr lang="ru-RU" sz="1100" b="1" dirty="0">
              <a:solidFill>
                <a:srgbClr val="1A3A5C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r>
              <a:rPr lang="en-US" sz="1100" b="1" dirty="0" err="1" smtClean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Общие</a:t>
            </a:r>
            <a:r>
              <a:rPr lang="en-US" sz="1100" b="1" dirty="0" smtClean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b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положения ЕТКС работ и </a:t>
            </a:r>
            <a:r>
              <a:rPr lang="en-US" sz="1100" b="1" dirty="0" err="1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профессий</a:t>
            </a:r>
            <a:r>
              <a:rPr lang="en-US" sz="1100" b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b="1" dirty="0" err="1" smtClean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рабочих</a:t>
            </a:r>
            <a:r>
              <a:rPr lang="ru-RU" sz="1100" b="1" dirty="0" smtClean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(размещены на сайте Министерства по социальной защите и труду ПМР). </a:t>
            </a:r>
            <a:r>
              <a:rPr lang="en-US" sz="1100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</a:t>
            </a: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формировании</a:t>
            </a: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содержания</a:t>
            </a: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программ</a:t>
            </a: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учитываются</a:t>
            </a: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требования</a:t>
            </a: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соответствующего</a:t>
            </a: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ЕТКС (</a:t>
            </a:r>
            <a:r>
              <a:rPr lang="en-US" sz="1100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виды</a:t>
            </a: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работ</a:t>
            </a: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100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требования</a:t>
            </a: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к </a:t>
            </a:r>
            <a:r>
              <a:rPr lang="en-US" sz="1100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разрядам</a:t>
            </a:r>
            <a:r>
              <a:rPr lang="ru-RU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уровню образования</a:t>
            </a: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endParaRPr lang="en-US" sz="1100" dirty="0"/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34" name="Text 32"/>
          <p:cNvSpPr/>
          <p:nvPr/>
        </p:nvSpPr>
        <p:spPr>
          <a:xfrm>
            <a:off x="2423160" y="4562856"/>
            <a:ext cx="6355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4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A3A5C"/>
          </a:solidFill>
          <a:ln w="12700">
            <a:solidFill>
              <a:srgbClr val="1A3A5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777240"/>
            <a:ext cx="9144000" cy="64008"/>
          </a:xfrm>
          <a:prstGeom prst="rect">
            <a:avLst/>
          </a:prstGeom>
          <a:solidFill>
            <a:srgbClr val="1E8B8B"/>
          </a:solidFill>
          <a:ln w="12700">
            <a:solidFill>
              <a:srgbClr val="1E8B8B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0"/>
            <a:ext cx="82296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Понятие образовательной программы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274320" y="914400"/>
            <a:ext cx="8595360" cy="1051560"/>
          </a:xfrm>
          <a:prstGeom prst="rect">
            <a:avLst/>
          </a:prstGeom>
          <a:solidFill>
            <a:srgbClr val="1A3A5C">
              <a:alpha val="10000"/>
            </a:srgbClr>
          </a:solidFill>
          <a:ln w="12700">
            <a:solidFill>
              <a:srgbClr val="1A3A5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914400"/>
            <a:ext cx="8321040" cy="1051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Образовательная программа — комплекс основных характеристик образования (</a:t>
            </a:r>
            <a:r>
              <a:rPr lang="en-US" sz="1200" b="1" i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объём, содержание, планируемые результаты) и </a:t>
            </a:r>
            <a:r>
              <a:rPr lang="en-US" sz="1200" b="1" i="1" dirty="0" err="1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организационно-педагогических</a:t>
            </a:r>
            <a:r>
              <a:rPr lang="en-US" sz="1200" b="1" i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b="1" i="1" dirty="0" err="1" smtClean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условий</a:t>
            </a:r>
            <a:endParaRPr lang="en-US" sz="1200" b="1" dirty="0"/>
          </a:p>
        </p:txBody>
      </p:sp>
      <p:sp>
        <p:nvSpPr>
          <p:cNvPr id="7" name="Text 5"/>
          <p:cNvSpPr/>
          <p:nvPr/>
        </p:nvSpPr>
        <p:spPr>
          <a:xfrm>
            <a:off x="3520440" y="1965960"/>
            <a:ext cx="534924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i="1" dirty="0" err="1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Пункт</a:t>
            </a:r>
            <a:r>
              <a:rPr lang="en-US" sz="1100" i="1" dirty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i="1" dirty="0" smtClean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r>
              <a:rPr lang="ru-RU" sz="1100" i="1" dirty="0" smtClean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с</a:t>
            </a:r>
            <a:r>
              <a:rPr lang="en-US" sz="1100" i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тать</a:t>
            </a:r>
            <a:r>
              <a:rPr lang="ru-RU" sz="1100" i="1" dirty="0" smtClean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</a:t>
            </a:r>
            <a:r>
              <a:rPr lang="en-US" sz="1100" i="1" dirty="0" smtClean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i="1" dirty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Закона ПМР «Об образовании»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8" name="Shape 6"/>
          <p:cNvSpPr/>
          <p:nvPr/>
        </p:nvSpPr>
        <p:spPr>
          <a:xfrm>
            <a:off x="137160" y="2331720"/>
            <a:ext cx="1554480" cy="2331720"/>
          </a:xfrm>
          <a:prstGeom prst="rect">
            <a:avLst/>
          </a:prstGeom>
          <a:solidFill>
            <a:srgbClr val="FFFFFF"/>
          </a:solidFill>
          <a:ln w="19050">
            <a:solidFill>
              <a:srgbClr val="1E5F8E"/>
            </a:solidFill>
            <a:prstDash val="solid"/>
          </a:ln>
          <a:effectLst>
            <a:outerShdw blurRad="76200" dist="127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137160" y="2331720"/>
            <a:ext cx="1554480" cy="182880"/>
          </a:xfrm>
          <a:prstGeom prst="rect">
            <a:avLst/>
          </a:prstGeom>
          <a:solidFill>
            <a:srgbClr val="1E5F8E"/>
          </a:solidFill>
          <a:ln w="12700">
            <a:solidFill>
              <a:srgbClr val="1E5F8E"/>
            </a:solidFill>
            <a:prstDash val="solid"/>
          </a:ln>
        </p:spPr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2606040"/>
            <a:ext cx="548640" cy="548640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210312" y="3246120"/>
            <a:ext cx="1408176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Учебный план</a:t>
            </a:r>
            <a:endParaRPr lang="en-US" sz="1100" dirty="0"/>
          </a:p>
        </p:txBody>
      </p:sp>
      <p:sp>
        <p:nvSpPr>
          <p:cNvPr id="12" name="Shape 9"/>
          <p:cNvSpPr/>
          <p:nvPr/>
        </p:nvSpPr>
        <p:spPr>
          <a:xfrm>
            <a:off x="1965960" y="2331720"/>
            <a:ext cx="1554480" cy="2331720"/>
          </a:xfrm>
          <a:prstGeom prst="rect">
            <a:avLst/>
          </a:prstGeom>
          <a:solidFill>
            <a:srgbClr val="FFFFFF"/>
          </a:solidFill>
          <a:ln w="19050">
            <a:solidFill>
              <a:srgbClr val="1E8B8B"/>
            </a:solidFill>
            <a:prstDash val="solid"/>
          </a:ln>
          <a:effectLst>
            <a:outerShdw blurRad="76200" dist="127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1965960" y="2331720"/>
            <a:ext cx="1554480" cy="182880"/>
          </a:xfrm>
          <a:prstGeom prst="rect">
            <a:avLst/>
          </a:prstGeom>
          <a:solidFill>
            <a:srgbClr val="1E8B8B"/>
          </a:solidFill>
          <a:ln w="12700">
            <a:solidFill>
              <a:srgbClr val="1E8B8B"/>
            </a:solidFill>
            <a:prstDash val="solid"/>
          </a:ln>
        </p:spPr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880" y="2606040"/>
            <a:ext cx="548640" cy="548640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2039112" y="3246120"/>
            <a:ext cx="1408176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Календарный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b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учебный график</a:t>
            </a:r>
            <a:endParaRPr lang="en-US" sz="1100" dirty="0"/>
          </a:p>
        </p:txBody>
      </p:sp>
      <p:sp>
        <p:nvSpPr>
          <p:cNvPr id="16" name="Shape 12"/>
          <p:cNvSpPr/>
          <p:nvPr/>
        </p:nvSpPr>
        <p:spPr>
          <a:xfrm>
            <a:off x="3794760" y="2331720"/>
            <a:ext cx="1554480" cy="2331720"/>
          </a:xfrm>
          <a:prstGeom prst="rect">
            <a:avLst/>
          </a:prstGeom>
          <a:solidFill>
            <a:srgbClr val="FFFFFF"/>
          </a:solidFill>
          <a:ln w="19050">
            <a:solidFill>
              <a:srgbClr val="4A90C4"/>
            </a:solidFill>
            <a:prstDash val="solid"/>
          </a:ln>
          <a:effectLst>
            <a:outerShdw blurRad="76200" dist="127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>
            <a:off x="3794760" y="2331720"/>
            <a:ext cx="1554480" cy="182880"/>
          </a:xfrm>
          <a:prstGeom prst="rect">
            <a:avLst/>
          </a:prstGeom>
          <a:solidFill>
            <a:srgbClr val="4A90C4"/>
          </a:solidFill>
          <a:ln w="12700">
            <a:solidFill>
              <a:srgbClr val="4A90C4"/>
            </a:solidFill>
            <a:prstDash val="solid"/>
          </a:ln>
        </p:spPr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680" y="2606040"/>
            <a:ext cx="548640" cy="548640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3867912" y="3246120"/>
            <a:ext cx="1408176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Программы дисциплин,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b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курсов, модулей</a:t>
            </a:r>
            <a:endParaRPr lang="en-US" sz="1100" dirty="0"/>
          </a:p>
        </p:txBody>
      </p:sp>
      <p:sp>
        <p:nvSpPr>
          <p:cNvPr id="20" name="Shape 15"/>
          <p:cNvSpPr/>
          <p:nvPr/>
        </p:nvSpPr>
        <p:spPr>
          <a:xfrm>
            <a:off x="5623560" y="2331720"/>
            <a:ext cx="1554480" cy="2331720"/>
          </a:xfrm>
          <a:prstGeom prst="rect">
            <a:avLst/>
          </a:prstGeom>
          <a:solidFill>
            <a:srgbClr val="FFFFFF"/>
          </a:solidFill>
          <a:ln w="19050">
            <a:solidFill>
              <a:srgbClr val="D4680A"/>
            </a:solidFill>
            <a:prstDash val="solid"/>
          </a:ln>
          <a:effectLst>
            <a:outerShdw blurRad="76200" dist="127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1" name="Shape 16"/>
          <p:cNvSpPr/>
          <p:nvPr/>
        </p:nvSpPr>
        <p:spPr>
          <a:xfrm>
            <a:off x="5623560" y="2331720"/>
            <a:ext cx="1554480" cy="182880"/>
          </a:xfrm>
          <a:prstGeom prst="rect">
            <a:avLst/>
          </a:prstGeom>
          <a:solidFill>
            <a:srgbClr val="D4680A"/>
          </a:solidFill>
          <a:ln w="12700">
            <a:solidFill>
              <a:srgbClr val="D4680A"/>
            </a:solidFill>
            <a:prstDash val="solid"/>
          </a:ln>
        </p:spPr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6480" y="2606040"/>
            <a:ext cx="548640" cy="548640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5696712" y="3246120"/>
            <a:ext cx="1408176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Оценочные и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b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методические материалы</a:t>
            </a:r>
            <a:endParaRPr lang="en-US" sz="1100" dirty="0"/>
          </a:p>
        </p:txBody>
      </p:sp>
      <p:sp>
        <p:nvSpPr>
          <p:cNvPr id="24" name="Shape 18"/>
          <p:cNvSpPr/>
          <p:nvPr/>
        </p:nvSpPr>
        <p:spPr>
          <a:xfrm>
            <a:off x="7452360" y="2331720"/>
            <a:ext cx="1554480" cy="2331720"/>
          </a:xfrm>
          <a:prstGeom prst="rect">
            <a:avLst/>
          </a:prstGeom>
          <a:solidFill>
            <a:srgbClr val="FFFFFF"/>
          </a:solidFill>
          <a:ln w="19050">
            <a:solidFill>
              <a:srgbClr val="B8860B"/>
            </a:solidFill>
            <a:prstDash val="solid"/>
          </a:ln>
          <a:effectLst>
            <a:outerShdw blurRad="76200" dist="127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5" name="Shape 19"/>
          <p:cNvSpPr/>
          <p:nvPr/>
        </p:nvSpPr>
        <p:spPr>
          <a:xfrm>
            <a:off x="7452360" y="2331720"/>
            <a:ext cx="1554480" cy="182880"/>
          </a:xfrm>
          <a:prstGeom prst="rect">
            <a:avLst/>
          </a:prstGeom>
          <a:solidFill>
            <a:srgbClr val="B8860B"/>
          </a:solidFill>
          <a:ln w="12700">
            <a:solidFill>
              <a:srgbClr val="B8860B"/>
            </a:solidFill>
            <a:prstDash val="solid"/>
          </a:ln>
        </p:spPr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5280" y="2606040"/>
            <a:ext cx="548640" cy="548640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7525512" y="3246120"/>
            <a:ext cx="1408176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Программа воспитания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b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(при необходимости)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4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A3A5C"/>
          </a:solidFill>
          <a:ln w="12700">
            <a:solidFill>
              <a:srgbClr val="1A3A5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777240"/>
            <a:ext cx="9144000" cy="64008"/>
          </a:xfrm>
          <a:prstGeom prst="rect">
            <a:avLst/>
          </a:prstGeom>
          <a:solidFill>
            <a:srgbClr val="1E8B8B"/>
          </a:solidFill>
          <a:ln w="12700">
            <a:solidFill>
              <a:srgbClr val="1E8B8B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0"/>
            <a:ext cx="82296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Требования к образовательным программам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274320" y="960120"/>
            <a:ext cx="3840480" cy="384048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EF4"/>
            </a:solidFill>
            <a:prstDash val="solid"/>
          </a:ln>
          <a:effectLst>
            <a:outerShdw blurRad="63500" dist="12700" dir="8100000" algn="bl" rotWithShape="0">
              <a:srgbClr val="000000">
                <a:alpha val="7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274320" y="960120"/>
            <a:ext cx="3840480" cy="411480"/>
          </a:xfrm>
          <a:prstGeom prst="rect">
            <a:avLst/>
          </a:prstGeom>
          <a:solidFill>
            <a:srgbClr val="1E5F8E"/>
          </a:solidFill>
          <a:ln w="12700">
            <a:solidFill>
              <a:srgbClr val="1E5F8E"/>
            </a:solidFill>
            <a:prstDash val="solid"/>
          </a:ln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1005840"/>
            <a:ext cx="301752" cy="30175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777240" y="960120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Структура программы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457200" y="1444752"/>
            <a:ext cx="3657600" cy="3108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Учебный план</a:t>
            </a:r>
            <a:endParaRPr lang="en-US" sz="14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Календарный учебный график</a:t>
            </a:r>
            <a:endParaRPr lang="en-US" sz="14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Программы учебных предметов, курсов, дисциплин (модулей)</a:t>
            </a:r>
            <a:endParaRPr lang="en-US" sz="14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Оценочные и методические материалы</a:t>
            </a:r>
            <a:endParaRPr lang="en-US" sz="14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Программа воспитания (при необходимости)</a:t>
            </a:r>
            <a:endParaRPr lang="en-US" sz="14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Календарный план воспитательной работы (при необходимости)</a:t>
            </a:r>
            <a:endParaRPr lang="en-US" sz="1400" dirty="0"/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274320" y="4800600"/>
            <a:ext cx="3840480" cy="228600"/>
          </a:xfrm>
          <a:prstGeom prst="rect">
            <a:avLst/>
          </a:prstGeom>
          <a:solidFill>
            <a:srgbClr val="1E8B8B">
              <a:alpha val="20000"/>
            </a:srgbClr>
          </a:solidFill>
          <a:ln w="12700">
            <a:solidFill>
              <a:srgbClr val="1E8B8B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202223" y="4800600"/>
            <a:ext cx="3866857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i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Разрабатывается в соответствии с НПА на сайте МП ПМР</a:t>
            </a:r>
            <a:endParaRPr lang="en-US" sz="1050" b="1" dirty="0"/>
          </a:p>
        </p:txBody>
      </p:sp>
      <p:sp>
        <p:nvSpPr>
          <p:cNvPr id="12" name="Shape 9"/>
          <p:cNvSpPr/>
          <p:nvPr/>
        </p:nvSpPr>
        <p:spPr>
          <a:xfrm>
            <a:off x="4343400" y="960120"/>
            <a:ext cx="4526280" cy="4069080"/>
          </a:xfrm>
          <a:prstGeom prst="rect">
            <a:avLst/>
          </a:prstGeom>
          <a:solidFill>
            <a:srgbClr val="FFF3F3"/>
          </a:solidFill>
          <a:ln w="19050">
            <a:solidFill>
              <a:srgbClr val="C0392B"/>
            </a:solidFill>
            <a:prstDash val="solid"/>
          </a:ln>
          <a:effectLst>
            <a:outerShdw blurRad="63500" dist="12700" dir="8100000" algn="bl" rotWithShape="0">
              <a:srgbClr val="000000">
                <a:alpha val="7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4343400" y="960120"/>
            <a:ext cx="4526280" cy="411480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560" y="1005840"/>
            <a:ext cx="301752" cy="301752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4846320" y="960120"/>
            <a:ext cx="38404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Типичные ошибки</a:t>
            </a:r>
            <a:endParaRPr lang="en-US" sz="1400" dirty="0"/>
          </a:p>
        </p:txBody>
      </p:sp>
      <p:sp>
        <p:nvSpPr>
          <p:cNvPr id="16" name="Text 12"/>
          <p:cNvSpPr/>
          <p:nvPr/>
        </p:nvSpPr>
        <p:spPr>
          <a:xfrm>
            <a:off x="4343400" y="1444752"/>
            <a:ext cx="4526280" cy="3474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900"/>
              </a:spcAft>
              <a:buSzPct val="100000"/>
              <a:buChar char="•"/>
            </a:pPr>
            <a:r>
              <a:rPr lang="en-US" sz="1400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Неверное указание вида образовательной программы</a:t>
            </a:r>
            <a:endParaRPr lang="en-US" sz="1400" dirty="0"/>
          </a:p>
          <a:p>
            <a:pPr marL="342900" indent="-342900">
              <a:spcAft>
                <a:spcPts val="900"/>
              </a:spcAft>
              <a:buSzPct val="100000"/>
              <a:buChar char="•"/>
            </a:pPr>
            <a:r>
              <a:rPr lang="en-US" sz="1400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Количество часов учебного плана не соответствует общей сумме часов по предметам/дисциплинам</a:t>
            </a:r>
            <a:endParaRPr lang="en-US" sz="1400" dirty="0"/>
          </a:p>
          <a:p>
            <a:pPr marL="342900" indent="-342900">
              <a:spcAft>
                <a:spcPts val="900"/>
              </a:spcAft>
              <a:buSzPct val="100000"/>
              <a:buChar char="•"/>
            </a:pPr>
            <a:r>
              <a:rPr lang="en-US" sz="1400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Отсутствуют оценочные материалы</a:t>
            </a:r>
            <a:endParaRPr lang="en-US" sz="1400" dirty="0"/>
          </a:p>
          <a:p>
            <a:pPr marL="342900" indent="-342900">
              <a:spcAft>
                <a:spcPts val="900"/>
              </a:spcAft>
              <a:buSzPct val="100000"/>
              <a:buChar char="•"/>
            </a:pPr>
            <a:r>
              <a:rPr lang="en-US" sz="1400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Программы разработаны без учёта требований нормативных </a:t>
            </a:r>
            <a:r>
              <a:rPr lang="en-US" sz="1400" dirty="0" err="1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правовых</a:t>
            </a:r>
            <a:r>
              <a:rPr lang="en-US" sz="1400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 smtClean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актов</a:t>
            </a:r>
            <a:endParaRPr lang="ru-RU" sz="1400" dirty="0">
              <a:solidFill>
                <a:srgbClr val="C0392B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spcAft>
                <a:spcPts val="900"/>
              </a:spcAft>
              <a:buSzPct val="100000"/>
              <a:buChar char="•"/>
            </a:pPr>
            <a:r>
              <a:rPr lang="en-US" sz="1400" dirty="0" smtClean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 smtClean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Не</a:t>
            </a:r>
            <a:r>
              <a:rPr lang="en-US" sz="1400" dirty="0" smtClean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предусмотрена соответствующая учебная и учебно-методическая литература, </a:t>
            </a:r>
            <a:r>
              <a:rPr lang="en-US" sz="14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нормативные правовые акты ПМР</a:t>
            </a:r>
            <a:r>
              <a:rPr lang="en-US" sz="1400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(законы, </a:t>
            </a:r>
            <a:r>
              <a:rPr lang="en-US" sz="1400" dirty="0" err="1" smtClean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СанПиН</a:t>
            </a:r>
            <a:r>
              <a:rPr lang="en-US" sz="1400" dirty="0" smtClean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400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приказы, регламенты, инструкции)</a:t>
            </a:r>
            <a:endParaRPr lang="en-US" sz="1400" dirty="0"/>
          </a:p>
          <a:p>
            <a:pPr marL="0" indent="0">
              <a:buNone/>
            </a:pP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E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777240"/>
            <a:ext cx="9144000" cy="64008"/>
          </a:xfrm>
          <a:prstGeom prst="rect">
            <a:avLst/>
          </a:prstGeom>
          <a:solidFill>
            <a:srgbClr val="D4680A"/>
          </a:solidFill>
          <a:ln w="12700">
            <a:solidFill>
              <a:srgbClr val="D4680A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0"/>
            <a:ext cx="82296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Нарушения, выявляемые при государственном контроле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228600" y="960120"/>
            <a:ext cx="4206240" cy="1188720"/>
          </a:xfrm>
          <a:prstGeom prst="rect">
            <a:avLst/>
          </a:prstGeom>
          <a:solidFill>
            <a:srgbClr val="FFFFFF"/>
          </a:solidFill>
          <a:ln w="12700">
            <a:solidFill>
              <a:srgbClr val="C0392B"/>
            </a:solidFill>
            <a:prstDash val="solid"/>
          </a:ln>
          <a:effectLst>
            <a:outerShdw blurRad="63500" dist="127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20040" y="1051560"/>
            <a:ext cx="457200" cy="457200"/>
          </a:xfrm>
          <a:prstGeom prst="ellipse">
            <a:avLst/>
          </a:prstGeom>
          <a:solidFill>
            <a:srgbClr val="D4680A"/>
          </a:solidFill>
          <a:ln w="12700">
            <a:solidFill>
              <a:srgbClr val="D4680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320040" y="105156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868680" y="100584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Несоответствие </a:t>
            </a:r>
            <a:r>
              <a:rPr lang="en-US" sz="14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кадров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365760" y="1417320"/>
            <a:ext cx="397764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buNone/>
            </a:pPr>
            <a:r>
              <a:rPr lang="en-US" sz="105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Отсутствие у педагогических работников необходимого профессионального образования (при подаче сведений — соответствовали, затем — текучесть кадров)</a:t>
            </a:r>
            <a:endParaRPr lang="en-US" sz="1050" dirty="0"/>
          </a:p>
        </p:txBody>
      </p:sp>
      <p:sp>
        <p:nvSpPr>
          <p:cNvPr id="10" name="Shape 8"/>
          <p:cNvSpPr/>
          <p:nvPr/>
        </p:nvSpPr>
        <p:spPr>
          <a:xfrm>
            <a:off x="228600" y="2286000"/>
            <a:ext cx="4206240" cy="1188720"/>
          </a:xfrm>
          <a:prstGeom prst="rect">
            <a:avLst/>
          </a:prstGeom>
          <a:solidFill>
            <a:srgbClr val="FFFFFF"/>
          </a:solidFill>
          <a:ln w="12700">
            <a:solidFill>
              <a:srgbClr val="C0392B"/>
            </a:solidFill>
            <a:prstDash val="solid"/>
          </a:ln>
          <a:effectLst>
            <a:outerShdw blurRad="63500" dist="127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320040" y="2377440"/>
            <a:ext cx="457200" cy="457200"/>
          </a:xfrm>
          <a:prstGeom prst="ellipse">
            <a:avLst/>
          </a:prstGeom>
          <a:solidFill>
            <a:srgbClr val="D4680A"/>
          </a:solidFill>
          <a:ln w="12700">
            <a:solidFill>
              <a:srgbClr val="D4680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20040" y="237744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868680" y="233172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Недостаточная</a:t>
            </a:r>
            <a:r>
              <a:rPr lang="en-US" sz="12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материальная база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65760" y="2743200"/>
            <a:ext cx="397764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buNone/>
            </a:pPr>
            <a:r>
              <a:rPr lang="en-US" sz="105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Отсутствие достаточной для реализации образовательной программы материально-технической базы; устаревшая учебная и </a:t>
            </a:r>
            <a:r>
              <a:rPr lang="en-US" sz="1050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учебно-методическая</a:t>
            </a:r>
            <a:r>
              <a:rPr lang="en-US" sz="105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50" dirty="0" err="1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литература</a:t>
            </a:r>
            <a:endParaRPr lang="en-US" sz="1050" dirty="0"/>
          </a:p>
        </p:txBody>
      </p:sp>
      <p:sp>
        <p:nvSpPr>
          <p:cNvPr id="15" name="Shape 13"/>
          <p:cNvSpPr/>
          <p:nvPr/>
        </p:nvSpPr>
        <p:spPr>
          <a:xfrm>
            <a:off x="228600" y="3611880"/>
            <a:ext cx="4206240" cy="1188720"/>
          </a:xfrm>
          <a:prstGeom prst="rect">
            <a:avLst/>
          </a:prstGeom>
          <a:solidFill>
            <a:srgbClr val="FFFFFF"/>
          </a:solidFill>
          <a:ln w="12700">
            <a:solidFill>
              <a:srgbClr val="C0392B"/>
            </a:solidFill>
            <a:prstDash val="solid"/>
          </a:ln>
          <a:effectLst>
            <a:outerShdw blurRad="63500" dist="127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320040" y="3703320"/>
            <a:ext cx="457200" cy="457200"/>
          </a:xfrm>
          <a:prstGeom prst="ellipse">
            <a:avLst/>
          </a:prstGeom>
          <a:solidFill>
            <a:srgbClr val="D4680A"/>
          </a:solidFill>
          <a:ln w="12700">
            <a:solidFill>
              <a:srgbClr val="D4680A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320040" y="37033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868680" y="365760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Неактуальные</a:t>
            </a:r>
            <a:r>
              <a:rPr lang="en-US" sz="12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программы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365760" y="4069080"/>
            <a:ext cx="397764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buNone/>
            </a:pP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Образовательные программы не актуализированы (например, по подготовке водителей — при изменении нормативно-правовой базы)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4663440" y="960120"/>
            <a:ext cx="4206240" cy="1188720"/>
          </a:xfrm>
          <a:prstGeom prst="rect">
            <a:avLst/>
          </a:prstGeom>
          <a:solidFill>
            <a:srgbClr val="FFFFFF"/>
          </a:solidFill>
          <a:ln w="12700">
            <a:solidFill>
              <a:srgbClr val="C0392B"/>
            </a:solidFill>
            <a:prstDash val="solid"/>
          </a:ln>
          <a:effectLst>
            <a:outerShdw blurRad="63500" dist="127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4754880" y="1051560"/>
            <a:ext cx="457200" cy="457200"/>
          </a:xfrm>
          <a:prstGeom prst="ellipse">
            <a:avLst/>
          </a:prstGeom>
          <a:solidFill>
            <a:srgbClr val="D4680A"/>
          </a:solidFill>
          <a:ln w="12700">
            <a:solidFill>
              <a:srgbClr val="D4680A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4754880" y="105156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500" dirty="0"/>
          </a:p>
        </p:txBody>
      </p:sp>
      <p:sp>
        <p:nvSpPr>
          <p:cNvPr id="23" name="Text 21"/>
          <p:cNvSpPr/>
          <p:nvPr/>
        </p:nvSpPr>
        <p:spPr>
          <a:xfrm>
            <a:off x="5303520" y="100584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Отсутствие</a:t>
            </a:r>
            <a:r>
              <a:rPr lang="en-US" sz="12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договоров о практике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4800600" y="1417320"/>
            <a:ext cx="397764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buNone/>
            </a:pPr>
            <a:r>
              <a:rPr lang="en-US" sz="105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Отсутствие договоров о практическом обучении, стажировке и других компонентов, предусмотренных образовательной программой и учебным планом</a:t>
            </a:r>
            <a:endParaRPr lang="en-US" sz="1050" dirty="0"/>
          </a:p>
        </p:txBody>
      </p:sp>
      <p:sp>
        <p:nvSpPr>
          <p:cNvPr id="25" name="Shape 23"/>
          <p:cNvSpPr/>
          <p:nvPr/>
        </p:nvSpPr>
        <p:spPr>
          <a:xfrm>
            <a:off x="4663440" y="2286000"/>
            <a:ext cx="4206240" cy="1188720"/>
          </a:xfrm>
          <a:prstGeom prst="rect">
            <a:avLst/>
          </a:prstGeom>
          <a:solidFill>
            <a:srgbClr val="FFFFFF"/>
          </a:solidFill>
          <a:ln w="12700">
            <a:solidFill>
              <a:srgbClr val="C0392B"/>
            </a:solidFill>
            <a:prstDash val="solid"/>
          </a:ln>
          <a:effectLst>
            <a:outerShdw blurRad="63500" dist="127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26" name="Shape 24"/>
          <p:cNvSpPr/>
          <p:nvPr/>
        </p:nvSpPr>
        <p:spPr>
          <a:xfrm>
            <a:off x="4754880" y="2377440"/>
            <a:ext cx="457200" cy="457200"/>
          </a:xfrm>
          <a:prstGeom prst="ellipse">
            <a:avLst/>
          </a:prstGeom>
          <a:solidFill>
            <a:srgbClr val="D4680A"/>
          </a:solidFill>
          <a:ln w="12700">
            <a:solidFill>
              <a:srgbClr val="D4680A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4754880" y="237744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500" dirty="0"/>
          </a:p>
        </p:txBody>
      </p:sp>
      <p:sp>
        <p:nvSpPr>
          <p:cNvPr id="28" name="Text 26"/>
          <p:cNvSpPr/>
          <p:nvPr/>
        </p:nvSpPr>
        <p:spPr>
          <a:xfrm>
            <a:off x="5303520" y="233172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Непереоформленная лицензия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4800600" y="2743200"/>
            <a:ext cx="397764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buNone/>
            </a:pPr>
            <a:r>
              <a:rPr lang="en-US" sz="105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Своевременно не переоформлена лицензия (при изменении наименований профессий, специальностей или их перечней) во исполнение ст. 11 Закона ПМР «О лицензировании»</a:t>
            </a:r>
            <a:endParaRPr lang="en-US" sz="1050" dirty="0"/>
          </a:p>
        </p:txBody>
      </p:sp>
      <p:sp>
        <p:nvSpPr>
          <p:cNvPr id="30" name="Shape 28"/>
          <p:cNvSpPr/>
          <p:nvPr/>
        </p:nvSpPr>
        <p:spPr>
          <a:xfrm>
            <a:off x="4663440" y="3611880"/>
            <a:ext cx="4206240" cy="1188720"/>
          </a:xfrm>
          <a:prstGeom prst="rect">
            <a:avLst/>
          </a:prstGeom>
          <a:solidFill>
            <a:srgbClr val="FFFFFF"/>
          </a:solidFill>
          <a:ln w="12700">
            <a:solidFill>
              <a:srgbClr val="C0392B"/>
            </a:solidFill>
            <a:prstDash val="solid"/>
          </a:ln>
          <a:effectLst>
            <a:outerShdw blurRad="63500" dist="127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31" name="Shape 29"/>
          <p:cNvSpPr/>
          <p:nvPr/>
        </p:nvSpPr>
        <p:spPr>
          <a:xfrm>
            <a:off x="4754880" y="3703320"/>
            <a:ext cx="457200" cy="457200"/>
          </a:xfrm>
          <a:prstGeom prst="ellipse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4754880" y="37033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500" dirty="0"/>
          </a:p>
        </p:txBody>
      </p:sp>
      <p:sp>
        <p:nvSpPr>
          <p:cNvPr id="33" name="Text 31"/>
          <p:cNvSpPr/>
          <p:nvPr/>
        </p:nvSpPr>
        <p:spPr>
          <a:xfrm>
            <a:off x="5303520" y="365760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Неверная</a:t>
            </a:r>
            <a:r>
              <a:rPr lang="en-US" sz="12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выдача документов об образовании</a:t>
            </a:r>
            <a:endParaRPr lang="en-US" sz="1200" dirty="0"/>
          </a:p>
        </p:txBody>
      </p:sp>
      <p:sp>
        <p:nvSpPr>
          <p:cNvPr id="34" name="Text 32"/>
          <p:cNvSpPr/>
          <p:nvPr/>
        </p:nvSpPr>
        <p:spPr>
          <a:xfrm>
            <a:off x="4800600" y="4069080"/>
            <a:ext cx="397764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buNone/>
            </a:pP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Выдача документа об образовании, не соответствующего реализуемой </a:t>
            </a:r>
            <a:r>
              <a:rPr lang="en-US" sz="1100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образовательной</a:t>
            </a: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программе</a:t>
            </a:r>
            <a:r>
              <a:rPr lang="ru-RU" sz="1100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</a:t>
            </a:r>
            <a:r>
              <a:rPr lang="en-US" sz="1100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грубое </a:t>
            </a:r>
            <a:r>
              <a:rPr lang="en-US" sz="1100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нарушение</a:t>
            </a: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законодательства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4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A3A5C"/>
          </a:solidFill>
          <a:ln w="12700">
            <a:solidFill>
              <a:srgbClr val="1A3A5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777240"/>
            <a:ext cx="9144000" cy="64008"/>
          </a:xfrm>
          <a:prstGeom prst="rect">
            <a:avLst/>
          </a:prstGeom>
          <a:solidFill>
            <a:srgbClr val="1E8B8B"/>
          </a:solidFill>
          <a:ln w="12700">
            <a:solidFill>
              <a:srgbClr val="1E8B8B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0"/>
            <a:ext cx="82296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Переоформление лицензии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274320" y="914400"/>
            <a:ext cx="8595360" cy="640080"/>
          </a:xfrm>
          <a:prstGeom prst="rect">
            <a:avLst/>
          </a:prstGeom>
          <a:solidFill>
            <a:srgbClr val="1A3A5C">
              <a:alpha val="10000"/>
            </a:srgbClr>
          </a:solidFill>
          <a:ln w="12700">
            <a:solidFill>
              <a:srgbClr val="1A3A5C"/>
            </a:solidFill>
            <a:prstDash val="solid"/>
          </a:ln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05840"/>
            <a:ext cx="411480" cy="41148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005840" y="914400"/>
            <a:ext cx="77724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Статья 11 Закона ПМР «О лицензировании отдельных видов деятельности»</a:t>
            </a:r>
            <a:endParaRPr lang="en-US" sz="1250" dirty="0"/>
          </a:p>
        </p:txBody>
      </p:sp>
      <p:sp>
        <p:nvSpPr>
          <p:cNvPr id="8" name="Shape 5"/>
          <p:cNvSpPr/>
          <p:nvPr/>
        </p:nvSpPr>
        <p:spPr>
          <a:xfrm>
            <a:off x="274320" y="1645920"/>
            <a:ext cx="8595360" cy="2286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EF4"/>
            </a:solidFill>
            <a:prstDash val="solid"/>
          </a:ln>
          <a:effectLst>
            <a:outerShdw blurRad="63500" dist="12700" dir="8100000" algn="bl" rotWithShape="0">
              <a:srgbClr val="000000">
                <a:alpha val="7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274320" y="1645920"/>
            <a:ext cx="73152" cy="2286000"/>
          </a:xfrm>
          <a:prstGeom prst="rect">
            <a:avLst/>
          </a:prstGeom>
          <a:solidFill>
            <a:srgbClr val="D4680A"/>
          </a:solidFill>
          <a:ln w="12700">
            <a:solidFill>
              <a:srgbClr val="D4680A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02920" y="1691640"/>
            <a:ext cx="8183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0B0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Лицензия подлежит обязательному переоформлению в случае, если: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1" name="Text 8"/>
          <p:cNvSpPr/>
          <p:nvPr/>
        </p:nvSpPr>
        <p:spPr>
          <a:xfrm>
            <a:off x="502920" y="2103120"/>
            <a:ext cx="8229600" cy="1691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just"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Изменено наименование вида деятельности или отдельных видов работ/услуг</a:t>
            </a:r>
            <a:endParaRPr lang="en-US" sz="1400" dirty="0"/>
          </a:p>
          <a:p>
            <a:pPr marL="342900" indent="-342900" algn="just"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Лицензия не содержит перечни работ и услуг, если нормативными актами такие перечни предусмотрены</a:t>
            </a:r>
            <a:endParaRPr lang="en-US" sz="1400" dirty="0"/>
          </a:p>
          <a:p>
            <a:pPr marL="342900" indent="-342900" algn="just">
              <a:spcAft>
                <a:spcPts val="800"/>
              </a:spcAft>
              <a:buSzPct val="100000"/>
              <a:buChar char="•"/>
            </a:pPr>
            <a:r>
              <a:rPr lang="ru-RU" sz="1400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(например, изменения в </a:t>
            </a:r>
            <a:r>
              <a:rPr lang="en-US" sz="1400" dirty="0" err="1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переч</a:t>
            </a:r>
            <a:r>
              <a:rPr lang="ru-RU" sz="1400" dirty="0" err="1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ень</a:t>
            </a:r>
            <a:r>
              <a:rPr lang="en-US" sz="1400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профессий, специальностей, видов работ/услуг внесены изменения нормативными правовыми </a:t>
            </a:r>
            <a:r>
              <a:rPr lang="en-US" sz="1400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актами</a:t>
            </a:r>
            <a:r>
              <a:rPr lang="en-US" sz="14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ПМР</a:t>
            </a:r>
            <a:r>
              <a:rPr lang="ru-RU" sz="1400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endParaRPr lang="en-US" sz="1400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274320" y="4069080"/>
            <a:ext cx="8595360" cy="822960"/>
          </a:xfrm>
          <a:prstGeom prst="rect">
            <a:avLst/>
          </a:prstGeom>
          <a:solidFill>
            <a:srgbClr val="D4680A">
              <a:alpha val="15000"/>
            </a:srgbClr>
          </a:solidFill>
          <a:ln w="12700">
            <a:solidFill>
              <a:srgbClr val="D4680A"/>
            </a:solidFill>
            <a:prstDash val="solid"/>
          </a:ln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233672"/>
            <a:ext cx="365760" cy="365760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960120" y="4069080"/>
            <a:ext cx="77724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 практике: переоформление требуется при изменении перечня профессий и специальностей, по которым осуществляется обучение (например, при </a:t>
            </a:r>
            <a:r>
              <a:rPr lang="en-US" sz="1100" dirty="0">
                <a:solidFill>
                  <a:srgbClr val="00B0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обновлении Перечня профессий для профессионального </a:t>
            </a:r>
            <a:r>
              <a:rPr lang="en-US" sz="1100" dirty="0" smtClean="0">
                <a:solidFill>
                  <a:srgbClr val="00B0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обучения</a:t>
            </a:r>
            <a:r>
              <a:rPr lang="ru-RU" sz="1100" dirty="0" smtClean="0">
                <a:solidFill>
                  <a:srgbClr val="00B0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изменение наименования ГОС и т.д.</a:t>
            </a:r>
            <a:r>
              <a:rPr lang="en-US" sz="1100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4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A3A5C"/>
          </a:solidFill>
          <a:ln w="12700">
            <a:solidFill>
              <a:srgbClr val="1A3A5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777240"/>
            <a:ext cx="9144000" cy="64008"/>
          </a:xfrm>
          <a:prstGeom prst="rect">
            <a:avLst/>
          </a:prstGeom>
          <a:solidFill>
            <a:srgbClr val="1E8B8B"/>
          </a:solidFill>
          <a:ln w="12700">
            <a:solidFill>
              <a:srgbClr val="1E8B8B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0"/>
            <a:ext cx="82296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Выводы и основные рекомендации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274320" y="960120"/>
            <a:ext cx="4206240" cy="1188720"/>
          </a:xfrm>
          <a:prstGeom prst="rect">
            <a:avLst/>
          </a:prstGeom>
          <a:solidFill>
            <a:srgbClr val="FFFFFF"/>
          </a:solidFill>
          <a:ln w="12700">
            <a:solidFill>
              <a:srgbClr val="1E7A4C"/>
            </a:solidFill>
            <a:prstDash val="solid"/>
          </a:ln>
          <a:effectLst>
            <a:outerShdw blurRad="63500" dist="12700" dir="8100000" algn="bl" rotWithShape="0">
              <a:srgbClr val="000000">
                <a:alpha val="7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274320" y="960120"/>
            <a:ext cx="64008" cy="1188720"/>
          </a:xfrm>
          <a:prstGeom prst="rect">
            <a:avLst/>
          </a:prstGeom>
          <a:solidFill>
            <a:srgbClr val="1E7A4C"/>
          </a:solidFill>
          <a:ln w="12700">
            <a:solidFill>
              <a:srgbClr val="1E7A4C"/>
            </a:solidFill>
            <a:prstDash val="solid"/>
          </a:ln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1325880"/>
            <a:ext cx="411480" cy="41148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932688" y="1033272"/>
            <a:ext cx="3429000" cy="10424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sz="105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Обеспечивать соответствие квалификации педагогических работников </a:t>
            </a:r>
            <a:r>
              <a:rPr lang="en-US" sz="1050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профилю</a:t>
            </a:r>
            <a:r>
              <a:rPr lang="en-US" sz="105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050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предметов и дисциплин учебного плана </a:t>
            </a:r>
            <a:r>
              <a:rPr lang="en-US" sz="1050" dirty="0" err="1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реализуемых</a:t>
            </a:r>
            <a:r>
              <a:rPr lang="en-US" sz="1050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5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образовательных программ; своевременно организовывать повышение квалификации</a:t>
            </a:r>
            <a:endParaRPr lang="en-US" sz="1050" dirty="0"/>
          </a:p>
        </p:txBody>
      </p:sp>
      <p:sp>
        <p:nvSpPr>
          <p:cNvPr id="9" name="Shape 6"/>
          <p:cNvSpPr/>
          <p:nvPr/>
        </p:nvSpPr>
        <p:spPr>
          <a:xfrm>
            <a:off x="274320" y="2286000"/>
            <a:ext cx="4206240" cy="1188720"/>
          </a:xfrm>
          <a:prstGeom prst="rect">
            <a:avLst/>
          </a:prstGeom>
          <a:solidFill>
            <a:srgbClr val="FFFFFF"/>
          </a:solidFill>
          <a:ln w="12700">
            <a:solidFill>
              <a:srgbClr val="1E7A4C"/>
            </a:solidFill>
            <a:prstDash val="solid"/>
          </a:ln>
          <a:effectLst>
            <a:outerShdw blurRad="63500" dist="12700" dir="8100000" algn="bl" rotWithShape="0">
              <a:srgbClr val="000000">
                <a:alpha val="7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274320" y="2286000"/>
            <a:ext cx="64008" cy="1188720"/>
          </a:xfrm>
          <a:prstGeom prst="rect">
            <a:avLst/>
          </a:prstGeom>
          <a:solidFill>
            <a:srgbClr val="1E7A4C"/>
          </a:solidFill>
          <a:ln w="12700">
            <a:solidFill>
              <a:srgbClr val="1E7A4C"/>
            </a:solidFill>
            <a:prstDash val="solid"/>
          </a:ln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2651760"/>
            <a:ext cx="411480" cy="41148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932688" y="2359152"/>
            <a:ext cx="3429000" cy="10424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Поддерживать актуальность материально-технической базы: наличие необходимого оборудования, мебели, лабораторий и мастерских для каждой </a:t>
            </a:r>
            <a:r>
              <a:rPr lang="en-US" sz="1050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реализуемой</a:t>
            </a:r>
            <a:r>
              <a:rPr lang="en-US" sz="105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50" dirty="0" err="1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программы</a:t>
            </a:r>
            <a:r>
              <a:rPr lang="ru-RU" sz="1050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(либо наличие договора об использовании материально-технической базы предприятия….)</a:t>
            </a:r>
            <a:endParaRPr lang="en-US" sz="1050" dirty="0"/>
          </a:p>
        </p:txBody>
      </p:sp>
      <p:sp>
        <p:nvSpPr>
          <p:cNvPr id="13" name="Shape 9"/>
          <p:cNvSpPr/>
          <p:nvPr/>
        </p:nvSpPr>
        <p:spPr>
          <a:xfrm>
            <a:off x="274320" y="3611880"/>
            <a:ext cx="4206240" cy="1188720"/>
          </a:xfrm>
          <a:prstGeom prst="rect">
            <a:avLst/>
          </a:prstGeom>
          <a:solidFill>
            <a:srgbClr val="FFFFFF"/>
          </a:solidFill>
          <a:ln w="12700">
            <a:solidFill>
              <a:srgbClr val="1E7A4C"/>
            </a:solidFill>
            <a:prstDash val="solid"/>
          </a:ln>
          <a:effectLst>
            <a:outerShdw blurRad="63500" dist="12700" dir="8100000" algn="bl" rotWithShape="0">
              <a:srgbClr val="000000">
                <a:alpha val="7000"/>
              </a:srgbClr>
            </a:outerShdw>
          </a:effectLst>
        </p:spPr>
      </p:sp>
      <p:sp>
        <p:nvSpPr>
          <p:cNvPr id="14" name="Shape 10"/>
          <p:cNvSpPr/>
          <p:nvPr/>
        </p:nvSpPr>
        <p:spPr>
          <a:xfrm>
            <a:off x="274320" y="3611880"/>
            <a:ext cx="64008" cy="1188720"/>
          </a:xfrm>
          <a:prstGeom prst="rect">
            <a:avLst/>
          </a:prstGeom>
          <a:solidFill>
            <a:srgbClr val="1E7A4C"/>
          </a:solidFill>
          <a:ln w="12700">
            <a:solidFill>
              <a:srgbClr val="1E7A4C"/>
            </a:solidFill>
            <a:prstDash val="solid"/>
          </a:ln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3977640"/>
            <a:ext cx="411480" cy="411480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932688" y="3685032"/>
            <a:ext cx="3429000" cy="10424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Своевременно актуализировать образовательные программы при изменении нормативно-правовой базы; обеспечивать наличие всех обязательных компонентов (оценочные материалы, договоры о практике)</a:t>
            </a:r>
            <a:endParaRPr lang="en-US" sz="1050" dirty="0"/>
          </a:p>
        </p:txBody>
      </p:sp>
      <p:sp>
        <p:nvSpPr>
          <p:cNvPr id="17" name="Shape 12"/>
          <p:cNvSpPr/>
          <p:nvPr/>
        </p:nvSpPr>
        <p:spPr>
          <a:xfrm>
            <a:off x="4709160" y="960120"/>
            <a:ext cx="4206240" cy="1188720"/>
          </a:xfrm>
          <a:prstGeom prst="rect">
            <a:avLst/>
          </a:prstGeom>
          <a:solidFill>
            <a:srgbClr val="FFFFFF"/>
          </a:solidFill>
          <a:ln w="12700">
            <a:solidFill>
              <a:srgbClr val="1E7A4C"/>
            </a:solidFill>
            <a:prstDash val="solid"/>
          </a:ln>
          <a:effectLst>
            <a:outerShdw blurRad="63500" dist="12700" dir="8100000" algn="bl" rotWithShape="0">
              <a:srgbClr val="000000">
                <a:alpha val="7000"/>
              </a:srgbClr>
            </a:outerShdw>
          </a:effectLst>
        </p:spPr>
      </p:sp>
      <p:sp>
        <p:nvSpPr>
          <p:cNvPr id="18" name="Shape 13"/>
          <p:cNvSpPr/>
          <p:nvPr/>
        </p:nvSpPr>
        <p:spPr>
          <a:xfrm>
            <a:off x="4709160" y="960120"/>
            <a:ext cx="64008" cy="1188720"/>
          </a:xfrm>
          <a:prstGeom prst="rect">
            <a:avLst/>
          </a:prstGeom>
          <a:solidFill>
            <a:srgbClr val="1E7A4C"/>
          </a:solidFill>
          <a:ln w="12700">
            <a:solidFill>
              <a:srgbClr val="1E7A4C"/>
            </a:solidFill>
            <a:prstDash val="solid"/>
          </a:ln>
        </p:spPr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0" y="1325880"/>
            <a:ext cx="411480" cy="411480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5367528" y="1033272"/>
            <a:ext cx="3429000" cy="10424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Следить за изменениями в перечнях профессий и специальностей; при необходимости — своевременно переоформлять лицензию</a:t>
            </a:r>
            <a:endParaRPr lang="en-US" sz="1050" dirty="0"/>
          </a:p>
        </p:txBody>
      </p:sp>
      <p:sp>
        <p:nvSpPr>
          <p:cNvPr id="21" name="Shape 15"/>
          <p:cNvSpPr/>
          <p:nvPr/>
        </p:nvSpPr>
        <p:spPr>
          <a:xfrm>
            <a:off x="4709160" y="2286000"/>
            <a:ext cx="4206240" cy="1188720"/>
          </a:xfrm>
          <a:prstGeom prst="rect">
            <a:avLst/>
          </a:prstGeom>
          <a:solidFill>
            <a:srgbClr val="FFFFFF"/>
          </a:solidFill>
          <a:ln w="12700">
            <a:solidFill>
              <a:srgbClr val="1E7A4C"/>
            </a:solidFill>
            <a:prstDash val="solid"/>
          </a:ln>
          <a:effectLst>
            <a:outerShdw blurRad="63500" dist="12700" dir="8100000" algn="bl" rotWithShape="0">
              <a:srgbClr val="000000">
                <a:alpha val="7000"/>
              </a:srgbClr>
            </a:outerShdw>
          </a:effectLst>
        </p:spPr>
      </p:sp>
      <p:sp>
        <p:nvSpPr>
          <p:cNvPr id="22" name="Shape 16"/>
          <p:cNvSpPr/>
          <p:nvPr/>
        </p:nvSpPr>
        <p:spPr>
          <a:xfrm>
            <a:off x="4709160" y="2286000"/>
            <a:ext cx="64008" cy="1188720"/>
          </a:xfrm>
          <a:prstGeom prst="rect">
            <a:avLst/>
          </a:prstGeom>
          <a:solidFill>
            <a:srgbClr val="1E7A4C"/>
          </a:solidFill>
          <a:ln w="12700">
            <a:solidFill>
              <a:srgbClr val="1E7A4C"/>
            </a:solidFill>
            <a:prstDash val="solid"/>
          </a:ln>
        </p:spPr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0" y="2651760"/>
            <a:ext cx="411480" cy="411480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5367528" y="2359152"/>
            <a:ext cx="3429000" cy="10424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Выдавать документы об образовании строго в соответствии с реализуемой образовательной программой. Несоответствие является грубым нарушением законодательства</a:t>
            </a:r>
            <a:endParaRPr lang="en-US" sz="1050" dirty="0"/>
          </a:p>
        </p:txBody>
      </p:sp>
      <p:sp>
        <p:nvSpPr>
          <p:cNvPr id="25" name="Shape 18"/>
          <p:cNvSpPr/>
          <p:nvPr/>
        </p:nvSpPr>
        <p:spPr>
          <a:xfrm>
            <a:off x="4709160" y="3611880"/>
            <a:ext cx="4206240" cy="1188720"/>
          </a:xfrm>
          <a:prstGeom prst="rect">
            <a:avLst/>
          </a:prstGeom>
          <a:solidFill>
            <a:srgbClr val="FFFFFF"/>
          </a:solidFill>
          <a:ln w="12700">
            <a:solidFill>
              <a:srgbClr val="1E7A4C"/>
            </a:solidFill>
            <a:prstDash val="solid"/>
          </a:ln>
          <a:effectLst>
            <a:outerShdw blurRad="63500" dist="12700" dir="8100000" algn="bl" rotWithShape="0">
              <a:srgbClr val="000000">
                <a:alpha val="7000"/>
              </a:srgbClr>
            </a:outerShdw>
          </a:effectLst>
        </p:spPr>
      </p:sp>
      <p:sp>
        <p:nvSpPr>
          <p:cNvPr id="26" name="Shape 19"/>
          <p:cNvSpPr/>
          <p:nvPr/>
        </p:nvSpPr>
        <p:spPr>
          <a:xfrm>
            <a:off x="4709160" y="3611880"/>
            <a:ext cx="64008" cy="1188720"/>
          </a:xfrm>
          <a:prstGeom prst="rect">
            <a:avLst/>
          </a:prstGeom>
          <a:solidFill>
            <a:srgbClr val="1E7A4C"/>
          </a:solidFill>
          <a:ln w="12700">
            <a:solidFill>
              <a:srgbClr val="1E7A4C"/>
            </a:solidFill>
            <a:prstDash val="solid"/>
          </a:ln>
        </p:spPr>
      </p:sp>
      <p:pic>
        <p:nvPicPr>
          <p:cNvPr id="27" name="Image 5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0" y="3977640"/>
            <a:ext cx="411480" cy="411480"/>
          </a:xfrm>
          <a:prstGeom prst="rect">
            <a:avLst/>
          </a:prstGeom>
        </p:spPr>
      </p:pic>
      <p:sp>
        <p:nvSpPr>
          <p:cNvPr id="28" name="Text 20"/>
          <p:cNvSpPr/>
          <p:nvPr/>
        </p:nvSpPr>
        <p:spPr>
          <a:xfrm>
            <a:off x="5367528" y="3685032"/>
            <a:ext cx="3429000" cy="10424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 разработке программ руководствоваться актуальными нормативными правовыми актами на официальном сайте МП ПМР (вкладка «Действующая редакция нормативных актов министерства»)</a:t>
            </a:r>
            <a:endParaRPr lang="en-US" sz="10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00" y="169333"/>
            <a:ext cx="8474195" cy="47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5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35560" y="25321"/>
            <a:ext cx="9052560" cy="777240"/>
          </a:xfrm>
          <a:prstGeom prst="rect">
            <a:avLst/>
          </a:prstGeom>
          <a:solidFill>
            <a:srgbClr val="1A3A5C"/>
          </a:solidFill>
          <a:ln w="12700">
            <a:solidFill>
              <a:srgbClr val="1A3A5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777240"/>
            <a:ext cx="9144000" cy="64008"/>
          </a:xfrm>
          <a:prstGeom prst="rect">
            <a:avLst/>
          </a:prstGeom>
          <a:solidFill>
            <a:srgbClr val="1E8B8B"/>
          </a:solidFill>
          <a:ln w="12700">
            <a:solidFill>
              <a:srgbClr val="1E8B8B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0"/>
            <a:ext cx="82296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Цели семинара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228600" y="1005840"/>
            <a:ext cx="2834640" cy="3657600"/>
          </a:xfrm>
          <a:prstGeom prst="rect">
            <a:avLst/>
          </a:prstGeom>
          <a:solidFill>
            <a:srgbClr val="FFFFFF"/>
          </a:solidFill>
          <a:ln w="19050">
            <a:solidFill>
              <a:srgbClr val="E8EEF4"/>
            </a:solidFill>
            <a:prstDash val="solid"/>
          </a:ln>
          <a:effectLst>
            <a:outerShdw blurRad="1016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228600" y="1005840"/>
            <a:ext cx="2834640" cy="274320"/>
          </a:xfrm>
          <a:prstGeom prst="rect">
            <a:avLst/>
          </a:prstGeom>
          <a:solidFill>
            <a:srgbClr val="D4680A"/>
          </a:solidFill>
          <a:ln w="12700">
            <a:solidFill>
              <a:srgbClr val="D4680A"/>
            </a:solidFill>
            <a:prstDash val="solid"/>
          </a:ln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440" y="1371600"/>
            <a:ext cx="822960" cy="82296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365760" y="2286000"/>
            <a:ext cx="256032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Профилактика нарушений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393192" y="3017520"/>
            <a:ext cx="2505456" cy="1508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Предупреждение нарушений лицензионных требований организациями, осуществляющими образовательную деятельность на основании лицензии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3291840" y="1005840"/>
            <a:ext cx="2834640" cy="3657600"/>
          </a:xfrm>
          <a:prstGeom prst="rect">
            <a:avLst/>
          </a:prstGeom>
          <a:solidFill>
            <a:srgbClr val="FFFFFF"/>
          </a:solidFill>
          <a:ln w="19050">
            <a:solidFill>
              <a:srgbClr val="E8EEF4"/>
            </a:solidFill>
            <a:prstDash val="solid"/>
          </a:ln>
          <a:effectLst>
            <a:outerShdw blurRad="1016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3291840" y="1005840"/>
            <a:ext cx="2834640" cy="274320"/>
          </a:xfrm>
          <a:prstGeom prst="rect">
            <a:avLst/>
          </a:prstGeom>
          <a:solidFill>
            <a:srgbClr val="1E5F8E"/>
          </a:solidFill>
          <a:ln w="12700">
            <a:solidFill>
              <a:srgbClr val="1E5F8E"/>
            </a:solidFill>
            <a:prstDash val="solid"/>
          </a:ln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680" y="1371600"/>
            <a:ext cx="822960" cy="82296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3429000" y="2286000"/>
            <a:ext cx="256032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Разъяснение порядка лицензирования</a:t>
            </a:r>
            <a:endParaRPr lang="en-US" sz="1400" dirty="0"/>
          </a:p>
        </p:txBody>
      </p:sp>
      <p:sp>
        <p:nvSpPr>
          <p:cNvPr id="14" name="Text 10"/>
          <p:cNvSpPr/>
          <p:nvPr/>
        </p:nvSpPr>
        <p:spPr>
          <a:xfrm>
            <a:off x="3456432" y="3017520"/>
            <a:ext cx="2505456" cy="1508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/>
            <a:r>
              <a:rPr lang="en-US" sz="12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Подробный анализ требований к документам, предоставляемым для получения </a:t>
            </a:r>
            <a:r>
              <a:rPr lang="ru-RU" sz="12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 Министерстве просвещения </a:t>
            </a:r>
            <a:r>
              <a:rPr lang="en-US" sz="12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заключения о соответствии лицензионным требованиям</a:t>
            </a:r>
          </a:p>
        </p:txBody>
      </p:sp>
      <p:sp>
        <p:nvSpPr>
          <p:cNvPr id="15" name="Shape 11"/>
          <p:cNvSpPr/>
          <p:nvPr/>
        </p:nvSpPr>
        <p:spPr>
          <a:xfrm>
            <a:off x="6355080" y="1005840"/>
            <a:ext cx="2834640" cy="3657600"/>
          </a:xfrm>
          <a:prstGeom prst="rect">
            <a:avLst/>
          </a:prstGeom>
          <a:solidFill>
            <a:srgbClr val="FFFFFF"/>
          </a:solidFill>
          <a:ln w="19050">
            <a:solidFill>
              <a:srgbClr val="E8EEF4"/>
            </a:solidFill>
            <a:prstDash val="solid"/>
          </a:ln>
          <a:effectLst>
            <a:outerShdw blurRad="1016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6355080" y="1005840"/>
            <a:ext cx="2834640" cy="274320"/>
          </a:xfrm>
          <a:prstGeom prst="rect">
            <a:avLst/>
          </a:prstGeom>
          <a:solidFill>
            <a:srgbClr val="1E8B8B"/>
          </a:solidFill>
          <a:ln w="12700">
            <a:solidFill>
              <a:srgbClr val="1E8B8B"/>
            </a:solidFill>
            <a:prstDash val="solid"/>
          </a:ln>
        </p:spPr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920" y="1371600"/>
            <a:ext cx="822960" cy="822960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6492240" y="2286000"/>
            <a:ext cx="256032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Анализ типичных </a:t>
            </a:r>
            <a:r>
              <a:rPr lang="ru-RU" sz="1400" b="1" dirty="0" smtClean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smtClean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ошибок</a:t>
            </a:r>
            <a:endParaRPr lang="ru-RU" sz="1400" b="1" dirty="0" smtClean="0">
              <a:solidFill>
                <a:srgbClr val="1A3A5C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400" dirty="0"/>
          </a:p>
        </p:txBody>
      </p:sp>
      <p:sp>
        <p:nvSpPr>
          <p:cNvPr id="19" name="Text 14"/>
          <p:cNvSpPr/>
          <p:nvPr/>
        </p:nvSpPr>
        <p:spPr>
          <a:xfrm>
            <a:off x="6519672" y="3200400"/>
            <a:ext cx="2505456" cy="1325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/>
            <a:r>
              <a:rPr lang="en-US" sz="12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Разбор нарушений и ошибок, выявляемых в ходе государственного контроля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4964" y="82235"/>
            <a:ext cx="638091" cy="63809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A3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E8B8B"/>
          </a:solidFill>
          <a:ln w="12700">
            <a:solidFill>
              <a:srgbClr val="1E8B8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518160" y="645245"/>
            <a:ext cx="82296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ru-RU" sz="2400" b="1" dirty="0" smtClean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Спасибо</a:t>
            </a:r>
            <a:r>
              <a:rPr lang="en-US" sz="24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 внимание!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457200" y="3977640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ru-RU" sz="1300" dirty="0" smtClean="0">
              <a:solidFill>
                <a:srgbClr val="8FA3B8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ctr">
              <a:buNone/>
            </a:pPr>
            <a:r>
              <a:rPr lang="en-US" sz="1300" dirty="0" err="1" smtClean="0">
                <a:solidFill>
                  <a:srgbClr val="8F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Министерство</a:t>
            </a:r>
            <a:r>
              <a:rPr lang="en-US" sz="1300" dirty="0" smtClean="0">
                <a:solidFill>
                  <a:srgbClr val="8F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 smtClean="0">
                <a:solidFill>
                  <a:srgbClr val="8F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просвещения</a:t>
            </a:r>
            <a:r>
              <a:rPr lang="ru-RU" sz="1300" dirty="0" smtClean="0">
                <a:solidFill>
                  <a:srgbClr val="8F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 smtClean="0">
                <a:solidFill>
                  <a:srgbClr val="8F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Приднестровской</a:t>
            </a:r>
            <a:r>
              <a:rPr lang="en-US" sz="1300" dirty="0" smtClean="0">
                <a:solidFill>
                  <a:srgbClr val="8F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>
                <a:solidFill>
                  <a:srgbClr val="8F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Молдавской Республики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457200" y="42672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ru-RU" sz="1100" i="1" dirty="0" smtClean="0">
              <a:solidFill>
                <a:srgbClr val="8FA3B8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ctr">
              <a:buNone/>
            </a:pPr>
            <a:endParaRPr lang="ru-RU" sz="1100" i="1" dirty="0" smtClean="0">
              <a:solidFill>
                <a:srgbClr val="8FA3B8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ctr">
              <a:buNone/>
            </a:pPr>
            <a:endParaRPr lang="ru-RU" sz="1100" i="1" dirty="0" smtClean="0">
              <a:solidFill>
                <a:srgbClr val="8FA3B8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ctr">
              <a:buNone/>
            </a:pPr>
            <a:r>
              <a:rPr lang="en-US" sz="1100" i="1" dirty="0" smtClean="0">
                <a:solidFill>
                  <a:srgbClr val="8F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Управление </a:t>
            </a:r>
            <a:r>
              <a:rPr lang="en-US" sz="1100" i="1" dirty="0">
                <a:solidFill>
                  <a:srgbClr val="8F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государственного контроля и мониторинга системы </a:t>
            </a:r>
            <a:r>
              <a:rPr lang="en-US" sz="1100" i="1" dirty="0" smtClean="0">
                <a:solidFill>
                  <a:srgbClr val="8F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образования</a:t>
            </a:r>
            <a:r>
              <a:rPr lang="ru-RU" sz="1100" i="1" dirty="0" smtClean="0">
                <a:solidFill>
                  <a:srgbClr val="8F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ru-RU" sz="1100" i="1" dirty="0" err="1" smtClean="0">
                <a:solidFill>
                  <a:srgbClr val="8F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р.т</a:t>
            </a:r>
            <a:r>
              <a:rPr lang="ru-RU" sz="1100" i="1" dirty="0" smtClean="0">
                <a:solidFill>
                  <a:srgbClr val="8F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 (533)  2-48-94</a:t>
            </a:r>
            <a:endParaRPr lang="en-US" sz="11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" y="198080"/>
            <a:ext cx="1835722" cy="18357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A3A5C"/>
          </a:solidFill>
          <a:ln w="12700">
            <a:solidFill>
              <a:srgbClr val="1A3A5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777240"/>
            <a:ext cx="9144000" cy="64008"/>
          </a:xfrm>
          <a:prstGeom prst="rect">
            <a:avLst/>
          </a:prstGeom>
          <a:solidFill>
            <a:srgbClr val="1E8B8B"/>
          </a:solidFill>
          <a:ln w="12700">
            <a:solidFill>
              <a:srgbClr val="1E8B8B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0"/>
            <a:ext cx="82296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Нормативные правовые </a:t>
            </a:r>
            <a:r>
              <a:rPr lang="en-US" sz="26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акты</a:t>
            </a:r>
            <a:r>
              <a:rPr lang="ru-RU" sz="26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в области лицензирования образовательной деятельности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274320" y="960120"/>
            <a:ext cx="8595360" cy="86868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EF4"/>
            </a:solidFill>
            <a:prstDash val="solid"/>
          </a:ln>
          <a:effectLst>
            <a:outerShdw blurRad="63500" dist="12700" dir="8100000" algn="bl" rotWithShape="0">
              <a:srgbClr val="000000">
                <a:alpha val="7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274320" y="960120"/>
            <a:ext cx="73152" cy="868680"/>
          </a:xfrm>
          <a:prstGeom prst="rect">
            <a:avLst/>
          </a:prstGeom>
          <a:solidFill>
            <a:srgbClr val="1E5F8E"/>
          </a:solidFill>
          <a:ln w="12700">
            <a:solidFill>
              <a:srgbClr val="1E5F8E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02920" y="1143000"/>
            <a:ext cx="502920" cy="502920"/>
          </a:xfrm>
          <a:prstGeom prst="ellipse">
            <a:avLst/>
          </a:prstGeom>
          <a:solidFill>
            <a:srgbClr val="1E5F8E"/>
          </a:solidFill>
          <a:ln w="12700">
            <a:solidFill>
              <a:srgbClr val="1E5F8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02920" y="114300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143000" y="1005840"/>
            <a:ext cx="75895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Закон ПМР «О лицензировании отдельных видов деятельности»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143000" y="1389888"/>
            <a:ext cx="758952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 10 июля 2002 года № 151-З-III (САЗ 02-08)</a:t>
            </a:r>
            <a:endParaRPr lang="en-US" sz="1000" dirty="0"/>
          </a:p>
        </p:txBody>
      </p:sp>
      <p:sp>
        <p:nvSpPr>
          <p:cNvPr id="11" name="Shape 9"/>
          <p:cNvSpPr/>
          <p:nvPr/>
        </p:nvSpPr>
        <p:spPr>
          <a:xfrm>
            <a:off x="274320" y="1947672"/>
            <a:ext cx="8595360" cy="626195"/>
          </a:xfrm>
          <a:prstGeom prst="rect">
            <a:avLst/>
          </a:prstGeom>
          <a:solidFill>
            <a:srgbClr val="FFFFFF"/>
          </a:solidFill>
          <a:ln w="12700">
            <a:solidFill>
              <a:srgbClr val="E8EEF4"/>
            </a:solidFill>
            <a:prstDash val="solid"/>
          </a:ln>
          <a:effectLst>
            <a:outerShdw blurRad="63500" dist="12700" dir="8100000" algn="bl" rotWithShape="0">
              <a:srgbClr val="000000">
                <a:alpha val="7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274320" y="1947672"/>
            <a:ext cx="73152" cy="868680"/>
          </a:xfrm>
          <a:prstGeom prst="rect">
            <a:avLst/>
          </a:prstGeom>
          <a:solidFill>
            <a:srgbClr val="1E8B8B"/>
          </a:solidFill>
          <a:ln w="12700">
            <a:solidFill>
              <a:srgbClr val="1E8B8B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502920" y="2130552"/>
            <a:ext cx="502920" cy="502920"/>
          </a:xfrm>
          <a:prstGeom prst="ellipse">
            <a:avLst/>
          </a:prstGeom>
          <a:solidFill>
            <a:srgbClr val="1E8B8B"/>
          </a:solidFill>
          <a:ln w="12700">
            <a:solidFill>
              <a:srgbClr val="1E8B8B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502920" y="2130552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143000" y="1993392"/>
            <a:ext cx="75895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Закон ПМР «Об образовании»</a:t>
            </a:r>
            <a:endParaRPr lang="en-US" sz="1250" dirty="0"/>
          </a:p>
        </p:txBody>
      </p:sp>
      <p:sp>
        <p:nvSpPr>
          <p:cNvPr id="16" name="Text 14"/>
          <p:cNvSpPr/>
          <p:nvPr/>
        </p:nvSpPr>
        <p:spPr>
          <a:xfrm>
            <a:off x="1143000" y="2377440"/>
            <a:ext cx="758952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 27 июня 2003 года № 294-З-III (САЗ 03-26)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274320" y="2714921"/>
            <a:ext cx="8595360" cy="86868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EF4"/>
            </a:solidFill>
            <a:prstDash val="solid"/>
          </a:ln>
          <a:effectLst>
            <a:outerShdw blurRad="63500" dist="12700" dir="8100000" algn="bl" rotWithShape="0">
              <a:srgbClr val="000000">
                <a:alpha val="7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274320" y="2935224"/>
            <a:ext cx="73152" cy="868680"/>
          </a:xfrm>
          <a:prstGeom prst="rect">
            <a:avLst/>
          </a:prstGeom>
          <a:solidFill>
            <a:srgbClr val="4A90C4"/>
          </a:solidFill>
          <a:ln w="12700">
            <a:solidFill>
              <a:srgbClr val="4A90C4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502920" y="3118104"/>
            <a:ext cx="502920" cy="502920"/>
          </a:xfrm>
          <a:prstGeom prst="ellipse">
            <a:avLst/>
          </a:prstGeom>
          <a:solidFill>
            <a:srgbClr val="4A90C4"/>
          </a:solidFill>
          <a:ln w="12700">
            <a:solidFill>
              <a:srgbClr val="4A90C4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502920" y="3118104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143000" y="2980944"/>
            <a:ext cx="75895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Постановление Правительства ПМР № 157</a:t>
            </a:r>
            <a:endParaRPr lang="en-US" sz="1250" dirty="0"/>
          </a:p>
        </p:txBody>
      </p:sp>
      <p:sp>
        <p:nvSpPr>
          <p:cNvPr id="22" name="Text 20"/>
          <p:cNvSpPr/>
          <p:nvPr/>
        </p:nvSpPr>
        <p:spPr>
          <a:xfrm>
            <a:off x="1161288" y="3226986"/>
            <a:ext cx="758952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 23 июня 2015 года «Об утверждении Положения о лицензировании образовательной деятельности» (САЗ 15-26)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⚠ </a:t>
            </a:r>
            <a:r>
              <a:rPr lang="en-US" sz="1000" b="1" dirty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Проект нового документа направлен </a:t>
            </a:r>
            <a:r>
              <a:rPr lang="en-US" sz="1000" b="1" dirty="0" err="1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</a:t>
            </a:r>
            <a:r>
              <a:rPr lang="en-US" sz="1000" b="1" dirty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согласование</a:t>
            </a:r>
            <a:r>
              <a:rPr lang="ru-RU" sz="1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! Ждем и изучаем!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3" name="Shape 21"/>
          <p:cNvSpPr/>
          <p:nvPr/>
        </p:nvSpPr>
        <p:spPr>
          <a:xfrm>
            <a:off x="310896" y="3684351"/>
            <a:ext cx="8595360" cy="86868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EF4"/>
            </a:solidFill>
            <a:prstDash val="solid"/>
          </a:ln>
          <a:effectLst>
            <a:outerShdw blurRad="63500" dist="12700" dir="8100000" algn="bl" rotWithShape="0">
              <a:srgbClr val="000000">
                <a:alpha val="7000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274320" y="3922776"/>
            <a:ext cx="73152" cy="868680"/>
          </a:xfrm>
          <a:prstGeom prst="rect">
            <a:avLst/>
          </a:prstGeom>
          <a:solidFill>
            <a:srgbClr val="D4680A"/>
          </a:solidFill>
          <a:ln w="12700">
            <a:solidFill>
              <a:srgbClr val="D4680A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502920" y="4105656"/>
            <a:ext cx="502920" cy="502920"/>
          </a:xfrm>
          <a:prstGeom prst="ellipse">
            <a:avLst/>
          </a:prstGeom>
          <a:solidFill>
            <a:srgbClr val="D4680A"/>
          </a:solidFill>
          <a:ln w="12700">
            <a:solidFill>
              <a:srgbClr val="D4680A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502920" y="4105656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1042416" y="3789005"/>
            <a:ext cx="75895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Приказ</a:t>
            </a:r>
            <a:r>
              <a:rPr lang="en-US" sz="1250" b="1" dirty="0" smtClean="0">
                <a:solidFill>
                  <a:srgbClr val="1A3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МП ПМР № 568</a:t>
            </a:r>
            <a:endParaRPr lang="en-US" sz="1250" dirty="0"/>
          </a:p>
        </p:txBody>
      </p:sp>
      <p:sp>
        <p:nvSpPr>
          <p:cNvPr id="28" name="Text 26"/>
          <p:cNvSpPr/>
          <p:nvPr/>
        </p:nvSpPr>
        <p:spPr>
          <a:xfrm>
            <a:off x="1097280" y="4034532"/>
            <a:ext cx="7589520" cy="6373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 06 июля 2021 года «Об утверждении Регламента предоставления государственной услуги «Выдача заключения о соответствии соискателя лицензии лицензионным требованиям»» (САЗ 21-35)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⚠ </a:t>
            </a:r>
            <a:r>
              <a:rPr lang="ru-RU" sz="1000" dirty="0" smtClean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Готовятся внесение изменений 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A3A5C"/>
          </a:solidFill>
          <a:ln w="12700">
            <a:solidFill>
              <a:srgbClr val="1A3A5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777240"/>
            <a:ext cx="9144000" cy="64008"/>
          </a:xfrm>
          <a:prstGeom prst="rect">
            <a:avLst/>
          </a:prstGeom>
          <a:solidFill>
            <a:srgbClr val="1E8B8B"/>
          </a:solidFill>
          <a:ln w="12700">
            <a:solidFill>
              <a:srgbClr val="1E8B8B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0"/>
            <a:ext cx="82296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Этапы рассмотрения документов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3170" y="1371600"/>
            <a:ext cx="1308185" cy="1828800"/>
          </a:xfrm>
          <a:prstGeom prst="rect">
            <a:avLst/>
          </a:prstGeom>
          <a:solidFill>
            <a:srgbClr val="1E5F8E"/>
          </a:solidFill>
          <a:ln w="12700">
            <a:solidFill>
              <a:srgbClr val="1E5F8E"/>
            </a:solidFill>
            <a:prstDash val="solid"/>
          </a:ln>
          <a:effectLst>
            <a:outerShdw blurRad="88900" dist="25400" dir="8100000" algn="bl" rotWithShape="0">
              <a:srgbClr val="000000">
                <a:alpha val="15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274320" y="1508760"/>
            <a:ext cx="548640" cy="54864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74320" y="150876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E5F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53170" y="2176272"/>
            <a:ext cx="1387009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Приём и регистрация</a:t>
            </a:r>
            <a:endParaRPr lang="en-US" sz="1100" dirty="0"/>
          </a:p>
          <a:p>
            <a:pPr marL="0" indent="0" algn="ctr">
              <a:buNone/>
            </a:pPr>
            <a:r>
              <a:rPr lang="ru-RU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</a:t>
            </a:r>
            <a:r>
              <a:rPr lang="en-US" sz="1100" b="1" dirty="0" err="1" smtClean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окументов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(можно на </a:t>
            </a:r>
            <a:r>
              <a:rPr lang="ru-RU" sz="1100" b="1" dirty="0" err="1" smtClean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эл.почту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МП или в бумажном виде в канцелярию МП) 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1348740" y="2249424"/>
            <a:ext cx="365760" cy="73152"/>
          </a:xfrm>
          <a:prstGeom prst="rect">
            <a:avLst/>
          </a:prstGeom>
          <a:solidFill>
            <a:srgbClr val="8FA3B8"/>
          </a:solidFill>
          <a:ln w="12700">
            <a:solidFill>
              <a:srgbClr val="8FA3B8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1668780" y="2157984"/>
            <a:ext cx="137160" cy="256032"/>
          </a:xfrm>
          <a:prstGeom prst="rect">
            <a:avLst/>
          </a:prstGeom>
          <a:solidFill>
            <a:srgbClr val="8FA3B8"/>
          </a:solidFill>
          <a:ln w="12700">
            <a:solidFill>
              <a:srgbClr val="8FA3B8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1805940" y="1371600"/>
            <a:ext cx="1508760" cy="1828800"/>
          </a:xfrm>
          <a:prstGeom prst="rect">
            <a:avLst/>
          </a:prstGeom>
          <a:solidFill>
            <a:srgbClr val="4A90C4"/>
          </a:solidFill>
          <a:ln w="12700">
            <a:solidFill>
              <a:srgbClr val="4A90C4"/>
            </a:solidFill>
            <a:prstDash val="solid"/>
          </a:ln>
          <a:effectLst>
            <a:outerShdw blurRad="88900" dist="25400" dir="8100000" algn="bl" rotWithShape="0">
              <a:srgbClr val="000000">
                <a:alpha val="15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2286000" y="1508760"/>
            <a:ext cx="548640" cy="54864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286000" y="150876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4A90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1879092" y="2176272"/>
            <a:ext cx="1362456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Рассмотрение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документов</a:t>
            </a:r>
            <a:endParaRPr lang="en-US" sz="1150" dirty="0"/>
          </a:p>
        </p:txBody>
      </p:sp>
      <p:sp>
        <p:nvSpPr>
          <p:cNvPr id="15" name="Shape 13"/>
          <p:cNvSpPr/>
          <p:nvPr/>
        </p:nvSpPr>
        <p:spPr>
          <a:xfrm>
            <a:off x="3360420" y="2249424"/>
            <a:ext cx="365760" cy="73152"/>
          </a:xfrm>
          <a:prstGeom prst="rect">
            <a:avLst/>
          </a:prstGeom>
          <a:solidFill>
            <a:srgbClr val="8FA3B8"/>
          </a:solidFill>
          <a:ln w="12700">
            <a:solidFill>
              <a:srgbClr val="8FA3B8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3680460" y="2157984"/>
            <a:ext cx="137160" cy="256032"/>
          </a:xfrm>
          <a:prstGeom prst="rect">
            <a:avLst/>
          </a:prstGeom>
          <a:solidFill>
            <a:srgbClr val="8FA3B8"/>
          </a:solidFill>
          <a:ln w="12700">
            <a:solidFill>
              <a:srgbClr val="8FA3B8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3817620" y="1371600"/>
            <a:ext cx="1508760" cy="1828800"/>
          </a:xfrm>
          <a:prstGeom prst="rect">
            <a:avLst/>
          </a:prstGeom>
          <a:solidFill>
            <a:srgbClr val="1E8B8B"/>
          </a:solidFill>
          <a:ln w="12700">
            <a:solidFill>
              <a:srgbClr val="1E8B8B"/>
            </a:solidFill>
            <a:prstDash val="solid"/>
          </a:ln>
          <a:effectLst>
            <a:outerShdw blurRad="88900" dist="25400" dir="8100000" algn="bl" rotWithShape="0">
              <a:srgbClr val="000000">
                <a:alpha val="15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4297680" y="1508760"/>
            <a:ext cx="548640" cy="54864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297680" y="150876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E8B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800" dirty="0"/>
          </a:p>
        </p:txBody>
      </p:sp>
      <p:sp>
        <p:nvSpPr>
          <p:cNvPr id="20" name="Text 18"/>
          <p:cNvSpPr/>
          <p:nvPr/>
        </p:nvSpPr>
        <p:spPr>
          <a:xfrm>
            <a:off x="3890772" y="2176272"/>
            <a:ext cx="1362456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Подготовка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заключения</a:t>
            </a:r>
            <a:endParaRPr lang="en-US" sz="1150" dirty="0"/>
          </a:p>
        </p:txBody>
      </p:sp>
      <p:sp>
        <p:nvSpPr>
          <p:cNvPr id="21" name="Shape 19"/>
          <p:cNvSpPr/>
          <p:nvPr/>
        </p:nvSpPr>
        <p:spPr>
          <a:xfrm>
            <a:off x="5372100" y="2249424"/>
            <a:ext cx="365760" cy="73152"/>
          </a:xfrm>
          <a:prstGeom prst="rect">
            <a:avLst/>
          </a:prstGeom>
          <a:solidFill>
            <a:srgbClr val="8FA3B8"/>
          </a:solidFill>
          <a:ln w="12700">
            <a:solidFill>
              <a:srgbClr val="8FA3B8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5692140" y="2157984"/>
            <a:ext cx="137160" cy="256032"/>
          </a:xfrm>
          <a:prstGeom prst="rect">
            <a:avLst/>
          </a:prstGeom>
          <a:solidFill>
            <a:srgbClr val="8FA3B8"/>
          </a:solidFill>
          <a:ln w="12700">
            <a:solidFill>
              <a:srgbClr val="8FA3B8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5829300" y="1371600"/>
            <a:ext cx="1508760" cy="1828800"/>
          </a:xfrm>
          <a:prstGeom prst="rect">
            <a:avLst/>
          </a:prstGeom>
          <a:solidFill>
            <a:srgbClr val="D4680A"/>
          </a:solidFill>
          <a:ln w="12700">
            <a:solidFill>
              <a:srgbClr val="D4680A"/>
            </a:solidFill>
            <a:prstDash val="solid"/>
          </a:ln>
          <a:effectLst>
            <a:outerShdw blurRad="88900" dist="25400" dir="8100000" algn="bl" rotWithShape="0">
              <a:srgbClr val="000000">
                <a:alpha val="15000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6309360" y="1508760"/>
            <a:ext cx="548640" cy="54864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6309360" y="150876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468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800" dirty="0"/>
          </a:p>
        </p:txBody>
      </p:sp>
      <p:sp>
        <p:nvSpPr>
          <p:cNvPr id="26" name="Text 24"/>
          <p:cNvSpPr/>
          <p:nvPr/>
        </p:nvSpPr>
        <p:spPr>
          <a:xfrm>
            <a:off x="5902452" y="2176272"/>
            <a:ext cx="1362456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Принятие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решения</a:t>
            </a:r>
            <a:endParaRPr lang="en-US" sz="1150" dirty="0"/>
          </a:p>
        </p:txBody>
      </p:sp>
      <p:sp>
        <p:nvSpPr>
          <p:cNvPr id="27" name="Shape 25"/>
          <p:cNvSpPr/>
          <p:nvPr/>
        </p:nvSpPr>
        <p:spPr>
          <a:xfrm>
            <a:off x="7383780" y="2249424"/>
            <a:ext cx="365760" cy="73152"/>
          </a:xfrm>
          <a:prstGeom prst="rect">
            <a:avLst/>
          </a:prstGeom>
          <a:solidFill>
            <a:srgbClr val="8FA3B8"/>
          </a:solidFill>
          <a:ln w="12700">
            <a:solidFill>
              <a:srgbClr val="8FA3B8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7703820" y="2157984"/>
            <a:ext cx="137160" cy="256032"/>
          </a:xfrm>
          <a:prstGeom prst="rect">
            <a:avLst/>
          </a:prstGeom>
          <a:solidFill>
            <a:srgbClr val="8FA3B8"/>
          </a:solidFill>
          <a:ln w="12700">
            <a:solidFill>
              <a:srgbClr val="8FA3B8"/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7840980" y="1371600"/>
            <a:ext cx="1138428" cy="1828800"/>
          </a:xfrm>
          <a:prstGeom prst="rect">
            <a:avLst/>
          </a:prstGeom>
          <a:solidFill>
            <a:srgbClr val="1E7A4C"/>
          </a:solidFill>
          <a:ln w="12700">
            <a:solidFill>
              <a:srgbClr val="1E7A4C"/>
            </a:solidFill>
            <a:prstDash val="solid"/>
          </a:ln>
          <a:effectLst>
            <a:outerShdw blurRad="88900" dist="25400" dir="8100000" algn="bl" rotWithShape="0">
              <a:srgbClr val="000000">
                <a:alpha val="15000"/>
              </a:srgbClr>
            </a:outerShdw>
          </a:effectLst>
        </p:spPr>
      </p:sp>
      <p:sp>
        <p:nvSpPr>
          <p:cNvPr id="30" name="Shape 28"/>
          <p:cNvSpPr/>
          <p:nvPr/>
        </p:nvSpPr>
        <p:spPr>
          <a:xfrm>
            <a:off x="8321040" y="1508760"/>
            <a:ext cx="548640" cy="54864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8321040" y="150876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E7A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800" dirty="0"/>
          </a:p>
        </p:txBody>
      </p:sp>
      <p:sp>
        <p:nvSpPr>
          <p:cNvPr id="32" name="Text 30"/>
          <p:cNvSpPr/>
          <p:nvPr/>
        </p:nvSpPr>
        <p:spPr>
          <a:xfrm>
            <a:off x="7749540" y="2194560"/>
            <a:ext cx="1362456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Выдача</a:t>
            </a:r>
            <a:endParaRPr lang="en-US" sz="1150" dirty="0"/>
          </a:p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заключения</a:t>
            </a:r>
            <a:endParaRPr lang="en-US" sz="1150" dirty="0"/>
          </a:p>
        </p:txBody>
      </p:sp>
      <p:sp>
        <p:nvSpPr>
          <p:cNvPr id="33" name="Shape 31"/>
          <p:cNvSpPr/>
          <p:nvPr/>
        </p:nvSpPr>
        <p:spPr>
          <a:xfrm>
            <a:off x="6556248" y="3200400"/>
            <a:ext cx="54864" cy="274320"/>
          </a:xfrm>
          <a:prstGeom prst="rect">
            <a:avLst/>
          </a:prstGeom>
          <a:solidFill>
            <a:srgbClr val="8FA3B8"/>
          </a:solidFill>
          <a:ln w="12700">
            <a:solidFill>
              <a:srgbClr val="8FA3B8"/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>
            <a:off x="2286000" y="3474720"/>
            <a:ext cx="2194560" cy="457200"/>
          </a:xfrm>
          <a:prstGeom prst="rect">
            <a:avLst/>
          </a:prstGeom>
          <a:solidFill>
            <a:srgbClr val="1E7A4C"/>
          </a:solidFill>
          <a:ln w="12700">
            <a:solidFill>
              <a:srgbClr val="1E7A4C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2286000" y="3474720"/>
            <a:ext cx="21945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Выдача заключения</a:t>
            </a:r>
            <a:endParaRPr lang="en-US" sz="1000" dirty="0"/>
          </a:p>
        </p:txBody>
      </p:sp>
      <p:sp>
        <p:nvSpPr>
          <p:cNvPr id="36" name="Shape 34"/>
          <p:cNvSpPr/>
          <p:nvPr/>
        </p:nvSpPr>
        <p:spPr>
          <a:xfrm>
            <a:off x="4754880" y="3474720"/>
            <a:ext cx="2377440" cy="457200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4754880" y="3474720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✗ Отказ в выдаче заключения</a:t>
            </a:r>
            <a:endParaRPr lang="en-US" sz="1000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964" y="82235"/>
            <a:ext cx="638091" cy="638091"/>
          </a:xfrm>
          <a:prstGeom prst="rect">
            <a:avLst/>
          </a:prstGeom>
        </p:spPr>
      </p:pic>
      <p:sp>
        <p:nvSpPr>
          <p:cNvPr id="39" name="Shape 32"/>
          <p:cNvSpPr/>
          <p:nvPr/>
        </p:nvSpPr>
        <p:spPr>
          <a:xfrm>
            <a:off x="2387600" y="4288536"/>
            <a:ext cx="4817533" cy="6675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E7A4C"/>
            </a:solidFill>
            <a:prstDash val="solid"/>
          </a:ln>
        </p:spPr>
        <p:txBody>
          <a:bodyPr/>
          <a:lstStyle/>
          <a:p>
            <a:pPr algn="ctr"/>
            <a:r>
              <a:rPr lang="ru-RU" dirty="0" smtClean="0"/>
              <a:t>Заключение МП на следующий день направляется в регистрационную палату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A3A5C"/>
          </a:solidFill>
          <a:ln w="12700">
            <a:solidFill>
              <a:srgbClr val="1A3A5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777240"/>
            <a:ext cx="9144000" cy="64008"/>
          </a:xfrm>
          <a:prstGeom prst="rect">
            <a:avLst/>
          </a:prstGeom>
          <a:solidFill>
            <a:srgbClr val="1E8B8B"/>
          </a:solidFill>
          <a:ln w="12700">
            <a:solidFill>
              <a:srgbClr val="1E8B8B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0"/>
            <a:ext cx="82296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Перечень обязательных документов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274320" y="960120"/>
            <a:ext cx="4160520" cy="86868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EF4"/>
            </a:solidFill>
            <a:prstDash val="solid"/>
          </a:ln>
          <a:effectLst>
            <a:outerShdw blurRad="50800" dist="12700" dir="8100000" algn="bl" rotWithShape="0">
              <a:srgbClr val="000000">
                <a:alpha val="7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274320" y="960120"/>
            <a:ext cx="64008" cy="868680"/>
          </a:xfrm>
          <a:prstGeom prst="rect">
            <a:avLst/>
          </a:prstGeom>
          <a:solidFill>
            <a:srgbClr val="1E5F8E"/>
          </a:solidFill>
          <a:ln w="12700">
            <a:solidFill>
              <a:srgbClr val="1E5F8E"/>
            </a:solidFill>
            <a:prstDash val="solid"/>
          </a:ln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1143000"/>
            <a:ext cx="502920" cy="50292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024128" y="1014984"/>
            <a:ext cx="3319272" cy="7589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Заявление о </a:t>
            </a:r>
            <a:r>
              <a:rPr lang="en-US" sz="1050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выдаче</a:t>
            </a:r>
            <a:r>
              <a:rPr lang="en-US" sz="105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заключения</a:t>
            </a:r>
            <a:endParaRPr lang="en-US" sz="1050" dirty="0"/>
          </a:p>
        </p:txBody>
      </p:sp>
      <p:sp>
        <p:nvSpPr>
          <p:cNvPr id="9" name="Shape 6"/>
          <p:cNvSpPr/>
          <p:nvPr/>
        </p:nvSpPr>
        <p:spPr>
          <a:xfrm>
            <a:off x="274320" y="1947672"/>
            <a:ext cx="4160520" cy="86868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EF4"/>
            </a:solidFill>
            <a:prstDash val="solid"/>
          </a:ln>
          <a:effectLst>
            <a:outerShdw blurRad="50800" dist="12700" dir="8100000" algn="bl" rotWithShape="0">
              <a:srgbClr val="000000">
                <a:alpha val="7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274320" y="1947672"/>
            <a:ext cx="64008" cy="868680"/>
          </a:xfrm>
          <a:prstGeom prst="rect">
            <a:avLst/>
          </a:prstGeom>
          <a:solidFill>
            <a:srgbClr val="1A3A5C"/>
          </a:solidFill>
          <a:ln w="12700">
            <a:solidFill>
              <a:srgbClr val="1A3A5C"/>
            </a:solidFill>
            <a:prstDash val="solid"/>
          </a:ln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" y="2130552"/>
            <a:ext cx="502920" cy="50292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024128" y="2002536"/>
            <a:ext cx="3319272" cy="7589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Нотариально удостоверенные копии учредительных документов и свидетельства о государственной регистрации юридического лица</a:t>
            </a:r>
            <a:endParaRPr lang="en-US" sz="1050" dirty="0"/>
          </a:p>
        </p:txBody>
      </p:sp>
      <p:sp>
        <p:nvSpPr>
          <p:cNvPr id="13" name="Shape 9"/>
          <p:cNvSpPr/>
          <p:nvPr/>
        </p:nvSpPr>
        <p:spPr>
          <a:xfrm>
            <a:off x="274320" y="2935224"/>
            <a:ext cx="4160520" cy="86868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EF4"/>
            </a:solidFill>
            <a:prstDash val="solid"/>
          </a:ln>
          <a:effectLst>
            <a:outerShdw blurRad="50800" dist="12700" dir="8100000" algn="bl" rotWithShape="0">
              <a:srgbClr val="000000">
                <a:alpha val="7000"/>
              </a:srgbClr>
            </a:outerShdw>
          </a:effectLst>
        </p:spPr>
      </p:sp>
      <p:sp>
        <p:nvSpPr>
          <p:cNvPr id="14" name="Shape 10"/>
          <p:cNvSpPr/>
          <p:nvPr/>
        </p:nvSpPr>
        <p:spPr>
          <a:xfrm>
            <a:off x="274320" y="2935224"/>
            <a:ext cx="64008" cy="868680"/>
          </a:xfrm>
          <a:prstGeom prst="rect">
            <a:avLst/>
          </a:prstGeom>
          <a:solidFill>
            <a:srgbClr val="1E8B8B"/>
          </a:solidFill>
          <a:ln w="12700">
            <a:solidFill>
              <a:srgbClr val="1E8B8B"/>
            </a:solidFill>
            <a:prstDash val="solid"/>
          </a:ln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" y="3118104"/>
            <a:ext cx="502920" cy="502920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1024128" y="2990088"/>
            <a:ext cx="3319272" cy="7589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Сведения о педагогических работниках (с копиями документов об образовании и квалификации — </a:t>
            </a:r>
            <a:r>
              <a:rPr lang="en-US" sz="105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 каждой программе)</a:t>
            </a:r>
            <a:endParaRPr lang="en-US" sz="1050" b="1" dirty="0"/>
          </a:p>
        </p:txBody>
      </p:sp>
      <p:sp>
        <p:nvSpPr>
          <p:cNvPr id="17" name="Shape 12"/>
          <p:cNvSpPr/>
          <p:nvPr/>
        </p:nvSpPr>
        <p:spPr>
          <a:xfrm>
            <a:off x="274320" y="3922776"/>
            <a:ext cx="4160520" cy="86868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EF4"/>
            </a:solidFill>
            <a:prstDash val="solid"/>
          </a:ln>
          <a:effectLst>
            <a:outerShdw blurRad="50800" dist="12700" dir="8100000" algn="bl" rotWithShape="0">
              <a:srgbClr val="000000">
                <a:alpha val="7000"/>
              </a:srgbClr>
            </a:outerShdw>
          </a:effectLst>
        </p:spPr>
      </p:sp>
      <p:sp>
        <p:nvSpPr>
          <p:cNvPr id="18" name="Shape 13"/>
          <p:cNvSpPr/>
          <p:nvPr/>
        </p:nvSpPr>
        <p:spPr>
          <a:xfrm>
            <a:off x="274320" y="3922776"/>
            <a:ext cx="64008" cy="868680"/>
          </a:xfrm>
          <a:prstGeom prst="rect">
            <a:avLst/>
          </a:prstGeom>
          <a:solidFill>
            <a:srgbClr val="4A90C4"/>
          </a:solidFill>
          <a:ln w="12700">
            <a:solidFill>
              <a:srgbClr val="4A90C4"/>
            </a:solidFill>
            <a:prstDash val="solid"/>
          </a:ln>
        </p:spPr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" y="4105656"/>
            <a:ext cx="502920" cy="502920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1024128" y="3977640"/>
            <a:ext cx="3319272" cy="7589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Сведения об объекте(ах) с копиями документов, удостоверяющих законность пользования помещением</a:t>
            </a:r>
            <a:endParaRPr lang="en-US" sz="1050" dirty="0"/>
          </a:p>
        </p:txBody>
      </p:sp>
      <p:sp>
        <p:nvSpPr>
          <p:cNvPr id="21" name="Shape 15"/>
          <p:cNvSpPr/>
          <p:nvPr/>
        </p:nvSpPr>
        <p:spPr>
          <a:xfrm>
            <a:off x="4709160" y="960120"/>
            <a:ext cx="4160520" cy="86868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EF4"/>
            </a:solidFill>
            <a:prstDash val="solid"/>
          </a:ln>
          <a:effectLst>
            <a:outerShdw blurRad="50800" dist="12700" dir="8100000" algn="bl" rotWithShape="0">
              <a:srgbClr val="000000">
                <a:alpha val="7000"/>
              </a:srgbClr>
            </a:outerShdw>
          </a:effectLst>
        </p:spPr>
      </p:sp>
      <p:sp>
        <p:nvSpPr>
          <p:cNvPr id="22" name="Shape 16"/>
          <p:cNvSpPr/>
          <p:nvPr/>
        </p:nvSpPr>
        <p:spPr>
          <a:xfrm>
            <a:off x="4709160" y="960120"/>
            <a:ext cx="64008" cy="868680"/>
          </a:xfrm>
          <a:prstGeom prst="rect">
            <a:avLst/>
          </a:prstGeom>
          <a:solidFill>
            <a:srgbClr val="D4680A"/>
          </a:solidFill>
          <a:ln w="12700">
            <a:solidFill>
              <a:srgbClr val="D4680A"/>
            </a:solidFill>
            <a:prstDash val="solid"/>
          </a:ln>
        </p:spPr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320" y="1143000"/>
            <a:ext cx="502920" cy="502920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5458968" y="1014984"/>
            <a:ext cx="3319272" cy="7589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Сведения об образовательных программах и учебно-методической литературе (по каждой программе)</a:t>
            </a:r>
            <a:endParaRPr lang="en-US" sz="1050" dirty="0"/>
          </a:p>
        </p:txBody>
      </p:sp>
      <p:sp>
        <p:nvSpPr>
          <p:cNvPr id="25" name="Shape 18"/>
          <p:cNvSpPr/>
          <p:nvPr/>
        </p:nvSpPr>
        <p:spPr>
          <a:xfrm>
            <a:off x="4709160" y="1947672"/>
            <a:ext cx="4160520" cy="86868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EF4"/>
            </a:solidFill>
            <a:prstDash val="solid"/>
          </a:ln>
          <a:effectLst>
            <a:outerShdw blurRad="50800" dist="12700" dir="8100000" algn="bl" rotWithShape="0">
              <a:srgbClr val="000000">
                <a:alpha val="7000"/>
              </a:srgbClr>
            </a:outerShdw>
          </a:effectLst>
        </p:spPr>
      </p:sp>
      <p:sp>
        <p:nvSpPr>
          <p:cNvPr id="26" name="Shape 19"/>
          <p:cNvSpPr/>
          <p:nvPr/>
        </p:nvSpPr>
        <p:spPr>
          <a:xfrm>
            <a:off x="4709160" y="1947672"/>
            <a:ext cx="64008" cy="868680"/>
          </a:xfrm>
          <a:prstGeom prst="rect">
            <a:avLst/>
          </a:prstGeom>
          <a:solidFill>
            <a:srgbClr val="1E7A4C"/>
          </a:solidFill>
          <a:ln w="12700">
            <a:solidFill>
              <a:srgbClr val="1E7A4C"/>
            </a:solidFill>
            <a:prstDash val="solid"/>
          </a:ln>
        </p:spPr>
      </p:sp>
      <p:pic>
        <p:nvPicPr>
          <p:cNvPr id="2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6320" y="2130552"/>
            <a:ext cx="502920" cy="502920"/>
          </a:xfrm>
          <a:prstGeom prst="rect">
            <a:avLst/>
          </a:prstGeom>
        </p:spPr>
      </p:pic>
      <p:sp>
        <p:nvSpPr>
          <p:cNvPr id="28" name="Text 20"/>
          <p:cNvSpPr/>
          <p:nvPr/>
        </p:nvSpPr>
        <p:spPr>
          <a:xfrm>
            <a:off x="5458968" y="2002536"/>
            <a:ext cx="3319272" cy="7589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Санитарно-эпидемиологическое</a:t>
            </a:r>
            <a:r>
              <a:rPr lang="en-US" sz="105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50" dirty="0" err="1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заключение</a:t>
            </a:r>
            <a:endParaRPr lang="ru-RU" sz="1050" dirty="0" smtClean="0">
              <a:solidFill>
                <a:srgbClr val="2C3E5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r>
              <a:rPr lang="en-US" sz="1050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5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 заключение о </a:t>
            </a:r>
            <a:r>
              <a:rPr lang="en-US" sz="105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пожарной безопасности</a:t>
            </a:r>
            <a:endParaRPr lang="en-US" sz="1050" b="1" dirty="0"/>
          </a:p>
        </p:txBody>
      </p:sp>
      <p:sp>
        <p:nvSpPr>
          <p:cNvPr id="29" name="Shape 21"/>
          <p:cNvSpPr/>
          <p:nvPr/>
        </p:nvSpPr>
        <p:spPr>
          <a:xfrm>
            <a:off x="4709160" y="2935224"/>
            <a:ext cx="4160520" cy="86868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EF4"/>
            </a:solidFill>
            <a:prstDash val="solid"/>
          </a:ln>
          <a:effectLst>
            <a:outerShdw blurRad="50800" dist="12700" dir="8100000" algn="bl" rotWithShape="0">
              <a:srgbClr val="000000">
                <a:alpha val="7000"/>
              </a:srgbClr>
            </a:outerShdw>
          </a:effectLst>
        </p:spPr>
      </p:sp>
      <p:sp>
        <p:nvSpPr>
          <p:cNvPr id="30" name="Shape 22"/>
          <p:cNvSpPr/>
          <p:nvPr/>
        </p:nvSpPr>
        <p:spPr>
          <a:xfrm>
            <a:off x="4709160" y="2935224"/>
            <a:ext cx="64008" cy="868680"/>
          </a:xfrm>
          <a:prstGeom prst="rect">
            <a:avLst/>
          </a:prstGeom>
          <a:solidFill>
            <a:srgbClr val="B8860B"/>
          </a:solidFill>
          <a:ln w="12700">
            <a:solidFill>
              <a:srgbClr val="B8860B"/>
            </a:solidFill>
            <a:prstDash val="solid"/>
          </a:ln>
        </p:spPr>
      </p:sp>
      <p:pic>
        <p:nvPicPr>
          <p:cNvPr id="31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6320" y="3118104"/>
            <a:ext cx="502920" cy="502920"/>
          </a:xfrm>
          <a:prstGeom prst="rect">
            <a:avLst/>
          </a:prstGeom>
        </p:spPr>
      </p:pic>
      <p:sp>
        <p:nvSpPr>
          <p:cNvPr id="32" name="Text 23"/>
          <p:cNvSpPr/>
          <p:nvPr/>
        </p:nvSpPr>
        <p:spPr>
          <a:xfrm>
            <a:off x="5458968" y="2990088"/>
            <a:ext cx="3319272" cy="7589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Положение о филиале / структурном подразделении (при необходимости)</a:t>
            </a:r>
            <a:endParaRPr lang="en-US" sz="105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24964" y="82235"/>
            <a:ext cx="638091" cy="6380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110067"/>
            <a:ext cx="9144000" cy="777240"/>
          </a:xfrm>
          <a:prstGeom prst="rect">
            <a:avLst/>
          </a:prstGeom>
          <a:solidFill>
            <a:srgbClr val="1A3A5C"/>
          </a:solidFill>
          <a:ln w="12700">
            <a:solidFill>
              <a:srgbClr val="1A3A5C"/>
            </a:solidFill>
            <a:prstDash val="solid"/>
          </a:ln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Заявление на сайте </a:t>
            </a:r>
            <a:r>
              <a:rPr lang="ru-RU" dirty="0" err="1" smtClean="0">
                <a:solidFill>
                  <a:schemeClr val="bg1"/>
                </a:solidFill>
              </a:rPr>
              <a:t>Минпроса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7096" y="887053"/>
            <a:ext cx="4456438" cy="252533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288323" y="1239715"/>
            <a:ext cx="5855677" cy="36715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Овал 6"/>
          <p:cNvSpPr/>
          <p:nvPr/>
        </p:nvSpPr>
        <p:spPr>
          <a:xfrm>
            <a:off x="3288323" y="3328827"/>
            <a:ext cx="4129619" cy="359595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936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6562" t="11438" r="49535" b="8835"/>
          <a:stretch/>
        </p:blipFill>
        <p:spPr bwMode="auto">
          <a:xfrm>
            <a:off x="1169670" y="118534"/>
            <a:ext cx="4460663" cy="46651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46717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A3A5C"/>
          </a:solidFill>
          <a:ln w="12700">
            <a:solidFill>
              <a:srgbClr val="1A3A5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777240"/>
            <a:ext cx="9144000" cy="64008"/>
          </a:xfrm>
          <a:prstGeom prst="rect">
            <a:avLst/>
          </a:prstGeom>
          <a:solidFill>
            <a:srgbClr val="1E8B8B"/>
          </a:solidFill>
          <a:ln w="12700">
            <a:solidFill>
              <a:srgbClr val="1E8B8B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0"/>
            <a:ext cx="82296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Требования к педагогическим работникам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140677" y="960120"/>
            <a:ext cx="5071403" cy="347472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EF4"/>
            </a:solidFill>
            <a:prstDash val="solid"/>
          </a:ln>
          <a:effectLst>
            <a:outerShdw blurRad="63500" dist="12700" dir="8100000" algn="bl" rotWithShape="0">
              <a:srgbClr val="000000">
                <a:alpha val="7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274320" y="960120"/>
            <a:ext cx="4937760" cy="411480"/>
          </a:xfrm>
          <a:prstGeom prst="rect">
            <a:avLst/>
          </a:prstGeom>
          <a:solidFill>
            <a:srgbClr val="1E5F8E"/>
          </a:solidFill>
          <a:ln w="12700">
            <a:solidFill>
              <a:srgbClr val="1E5F8E"/>
            </a:solidFill>
            <a:prstDash val="solid"/>
          </a:ln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1005840"/>
            <a:ext cx="301752" cy="30175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777240" y="960120"/>
            <a:ext cx="4297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Обязательные требования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502920" y="1444752"/>
            <a:ext cx="4709160" cy="34066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just">
              <a:spcAft>
                <a:spcPts val="600"/>
              </a:spcAft>
              <a:buSzPct val="100000"/>
              <a:buFontTx/>
              <a:buChar char="•"/>
            </a:pPr>
            <a:r>
              <a:rPr lang="en-US" sz="1400" b="1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Сведения</a:t>
            </a:r>
            <a:r>
              <a:rPr lang="en-US" sz="14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подаются</a:t>
            </a:r>
            <a:r>
              <a:rPr lang="en-US" sz="14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u="sng" dirty="0" err="1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отдельно</a:t>
            </a:r>
            <a:r>
              <a:rPr lang="en-US" sz="1400" b="1" u="sng" dirty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u="sng" dirty="0" err="1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</a:t>
            </a:r>
            <a:r>
              <a:rPr lang="en-US" sz="1400" b="1" u="sng" dirty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u="sng" dirty="0" err="1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каждой</a:t>
            </a:r>
            <a:r>
              <a:rPr lang="en-US" sz="1400" b="1" u="sng" dirty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u="sng" dirty="0" err="1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заявленной</a:t>
            </a:r>
            <a:r>
              <a:rPr lang="en-US" sz="1400" b="1" u="sng" dirty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образовательной</a:t>
            </a:r>
            <a:r>
              <a:rPr lang="en-US" sz="1400" b="1" dirty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программе</a:t>
            </a:r>
            <a:r>
              <a:rPr lang="ru-RU" sz="14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</a:t>
            </a:r>
            <a:r>
              <a:rPr lang="en-US" sz="14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 </a:t>
            </a:r>
            <a:r>
              <a:rPr lang="en-US" sz="1400" b="1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сведениям</a:t>
            </a:r>
            <a:r>
              <a:rPr lang="en-US" sz="14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прилагаются</a:t>
            </a:r>
            <a:r>
              <a:rPr lang="en-US" sz="14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копии</a:t>
            </a:r>
            <a:r>
              <a:rPr lang="en-US" sz="14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документов</a:t>
            </a:r>
            <a:r>
              <a:rPr lang="en-US" sz="14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</a:t>
            </a:r>
            <a:r>
              <a:rPr lang="en-US" sz="14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уровне</a:t>
            </a:r>
            <a:r>
              <a:rPr lang="en-US" sz="14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образования и/</a:t>
            </a:r>
            <a:r>
              <a:rPr lang="en-US" sz="1400" b="1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или</a:t>
            </a:r>
            <a:r>
              <a:rPr lang="en-US" sz="14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квалификации</a:t>
            </a:r>
            <a:r>
              <a:rPr lang="en-US" sz="14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</a:t>
            </a:r>
            <a:r>
              <a:rPr lang="en-US" sz="1400" b="1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диплом</a:t>
            </a:r>
            <a:r>
              <a:rPr lang="en-US" sz="14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400" b="1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удостоверение</a:t>
            </a:r>
            <a:r>
              <a:rPr lang="en-US" sz="14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и </a:t>
            </a:r>
            <a:r>
              <a:rPr lang="en-US" sz="1400" b="1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др</a:t>
            </a:r>
            <a:r>
              <a:rPr lang="en-US" sz="14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.)</a:t>
            </a:r>
            <a:endParaRPr lang="en-US" sz="1400" b="1" dirty="0"/>
          </a:p>
          <a:p>
            <a:pPr marL="342900" indent="-342900" algn="just">
              <a:spcAft>
                <a:spcPts val="600"/>
              </a:spcAft>
              <a:buSzPct val="100000"/>
              <a:buChar char="•"/>
            </a:pPr>
            <a:r>
              <a:rPr lang="en-US" sz="1400" b="1" dirty="0" err="1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Наличие</a:t>
            </a:r>
            <a:r>
              <a:rPr lang="en-US" sz="1400" b="1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профессионального образования, соответствующего </a:t>
            </a:r>
            <a:r>
              <a:rPr lang="en-US" sz="1400" b="1" u="sng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профилю</a:t>
            </a:r>
            <a:r>
              <a:rPr lang="en-US" sz="1400" b="1" u="sng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400" b="1" u="sng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учебного предмета </a:t>
            </a:r>
            <a:r>
              <a:rPr lang="ru-RU" sz="1400" b="1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 каждой заявленной к реализации </a:t>
            </a:r>
            <a:r>
              <a:rPr lang="en-US" sz="1400" b="1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образовательн</a:t>
            </a:r>
            <a:r>
              <a:rPr lang="ru-RU" sz="1400" b="1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ой</a:t>
            </a:r>
            <a:r>
              <a:rPr lang="en-US" sz="1400" b="1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программ</a:t>
            </a:r>
            <a:r>
              <a:rPr lang="ru-RU" sz="1400" b="1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е</a:t>
            </a:r>
          </a:p>
          <a:p>
            <a:pPr marL="342900" indent="-342900" algn="just">
              <a:spcAft>
                <a:spcPts val="600"/>
              </a:spcAft>
              <a:buSzPct val="100000"/>
              <a:buFontTx/>
              <a:buChar char="•"/>
            </a:pPr>
            <a:r>
              <a:rPr lang="en-US" sz="1400" b="1" dirty="0" err="1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Повышение</a:t>
            </a:r>
            <a:r>
              <a:rPr lang="en-US" sz="1400" b="1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квалификации</a:t>
            </a:r>
            <a:r>
              <a:rPr lang="en-US" sz="14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</a:t>
            </a:r>
            <a:r>
              <a:rPr lang="en-US" sz="14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обязательно</a:t>
            </a:r>
            <a:r>
              <a:rPr lang="ru-RU" sz="1400" b="1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r>
              <a:rPr lang="en-US" sz="1400" b="1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для</a:t>
            </a:r>
            <a:r>
              <a:rPr lang="en-US" sz="14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педагогических</a:t>
            </a:r>
            <a:r>
              <a:rPr lang="en-US" sz="14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работников</a:t>
            </a:r>
            <a:r>
              <a:rPr lang="en-US" sz="14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автошкол</a:t>
            </a:r>
            <a:endParaRPr lang="en-US" sz="1400" b="1" dirty="0"/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5394960" y="960120"/>
            <a:ext cx="3474720" cy="3474720"/>
          </a:xfrm>
          <a:prstGeom prst="rect">
            <a:avLst/>
          </a:prstGeom>
          <a:solidFill>
            <a:srgbClr val="FFF3F3"/>
          </a:solidFill>
          <a:ln w="19050">
            <a:solidFill>
              <a:srgbClr val="C0392B"/>
            </a:solidFill>
            <a:prstDash val="solid"/>
          </a:ln>
          <a:effectLst>
            <a:outerShdw blurRad="63500" dist="12700" dir="8100000" algn="bl" rotWithShape="0">
              <a:srgbClr val="000000">
                <a:alpha val="7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5394960" y="960120"/>
            <a:ext cx="3474720" cy="411480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2120" y="1005840"/>
            <a:ext cx="301752" cy="301752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5897880" y="960120"/>
            <a:ext cx="28346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Типичные ошибки</a:t>
            </a:r>
            <a:endParaRPr lang="en-US" sz="1400" dirty="0"/>
          </a:p>
        </p:txBody>
      </p:sp>
      <p:sp>
        <p:nvSpPr>
          <p:cNvPr id="14" name="Text 10"/>
          <p:cNvSpPr/>
          <p:nvPr/>
        </p:nvSpPr>
        <p:spPr>
          <a:xfrm>
            <a:off x="5394959" y="1444752"/>
            <a:ext cx="3376507" cy="2834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1000"/>
              </a:spcAft>
              <a:buSzPct val="100000"/>
              <a:buChar char="•"/>
            </a:pPr>
            <a:endParaRPr lang="ru-RU" sz="1200" dirty="0" smtClean="0">
              <a:solidFill>
                <a:srgbClr val="C0392B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endParaRPr lang="ru-RU" sz="1200" dirty="0">
              <a:solidFill>
                <a:srgbClr val="C0392B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200" dirty="0" smtClean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 </a:t>
            </a:r>
            <a:r>
              <a:rPr lang="en-US" sz="1200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преподавателей отсутствует образование, соответствующее профилю читаемых дисциплин и предметов</a:t>
            </a:r>
            <a:endParaRPr lang="en-US" sz="1200" dirty="0"/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200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Отсутствует повышение квалификации (для педагогов автошкол)</a:t>
            </a:r>
            <a:endParaRPr lang="en-US" sz="1200" dirty="0"/>
          </a:p>
          <a:p>
            <a:pPr marL="0" indent="0">
              <a:buNone/>
            </a:pPr>
            <a:endParaRPr lang="en-US" sz="11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4964" y="82235"/>
            <a:ext cx="638091" cy="6380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A3A5C"/>
          </a:solidFill>
          <a:ln w="12700">
            <a:solidFill>
              <a:srgbClr val="1A3A5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777240"/>
            <a:ext cx="9144000" cy="64008"/>
          </a:xfrm>
          <a:prstGeom prst="rect">
            <a:avLst/>
          </a:prstGeom>
          <a:solidFill>
            <a:srgbClr val="1E8B8B"/>
          </a:solidFill>
          <a:ln w="12700">
            <a:solidFill>
              <a:srgbClr val="1E8B8B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0"/>
            <a:ext cx="82296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Материально-техническое обеспечение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274320" y="960120"/>
            <a:ext cx="4937760" cy="374904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EF4"/>
            </a:solidFill>
            <a:prstDash val="solid"/>
          </a:ln>
          <a:effectLst>
            <a:outerShdw blurRad="63500" dist="12700" dir="8100000" algn="bl" rotWithShape="0">
              <a:srgbClr val="000000">
                <a:alpha val="7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274320" y="960120"/>
            <a:ext cx="4937760" cy="411480"/>
          </a:xfrm>
          <a:prstGeom prst="rect">
            <a:avLst/>
          </a:prstGeom>
          <a:solidFill>
            <a:srgbClr val="1E5F8E"/>
          </a:solidFill>
          <a:ln w="12700">
            <a:solidFill>
              <a:srgbClr val="1E5F8E"/>
            </a:solidFill>
            <a:prstDash val="solid"/>
          </a:ln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1005840"/>
            <a:ext cx="301752" cy="30175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777240" y="960120"/>
            <a:ext cx="4297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Требования к объектам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502920" y="1444752"/>
            <a:ext cx="4754880" cy="32644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400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Документы</a:t>
            </a:r>
            <a:r>
              <a:rPr lang="en-US" sz="14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400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удостоверяющие</a:t>
            </a:r>
            <a:r>
              <a:rPr lang="en-US" sz="14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законность</a:t>
            </a:r>
            <a:r>
              <a:rPr lang="en-US" sz="14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пользования</a:t>
            </a:r>
            <a:r>
              <a:rPr lang="en-US" sz="14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помещением</a:t>
            </a:r>
            <a:r>
              <a:rPr lang="en-US" sz="14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</a:t>
            </a:r>
            <a:r>
              <a:rPr lang="en-US" sz="1400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договор</a:t>
            </a:r>
            <a:r>
              <a:rPr lang="en-US" sz="14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аренды</a:t>
            </a:r>
            <a:r>
              <a:rPr lang="en-US" sz="14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или</a:t>
            </a:r>
            <a:r>
              <a:rPr lang="en-US" sz="14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свидетельство</a:t>
            </a:r>
            <a:r>
              <a:rPr lang="en-US" sz="14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о </a:t>
            </a:r>
            <a:r>
              <a:rPr lang="en-US" sz="1400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праве</a:t>
            </a:r>
            <a:r>
              <a:rPr lang="en-US" sz="14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собственности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FontTx/>
              <a:buChar char="•"/>
            </a:pPr>
            <a:r>
              <a:rPr lang="en-US" sz="1400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Лаборатории</a:t>
            </a:r>
            <a:r>
              <a:rPr lang="ru-RU" sz="14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(слесарная, монтажная, швейная…..), </a:t>
            </a:r>
            <a:r>
              <a:rPr lang="en-US" sz="14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мастерские</a:t>
            </a:r>
            <a:r>
              <a:rPr lang="ru-RU" sz="14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залы (например, хореографический, музыкальный</a:t>
            </a:r>
            <a:r>
              <a:rPr lang="ru-RU" sz="1400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….)  </a:t>
            </a:r>
            <a:r>
              <a:rPr lang="en-US" sz="1400" dirty="0" err="1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Необходимое</a:t>
            </a:r>
            <a:r>
              <a:rPr lang="en-US" sz="1400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оборудование для проведения </a:t>
            </a:r>
            <a:r>
              <a:rPr lang="en-US" sz="1400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учебных</a:t>
            </a:r>
            <a:r>
              <a:rPr lang="en-US" sz="14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занятий</a:t>
            </a:r>
            <a:r>
              <a:rPr lang="ru-RU" sz="1400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</a:p>
          <a:p>
            <a:pPr marL="342900" indent="-342900">
              <a:spcAft>
                <a:spcPts val="500"/>
              </a:spcAft>
              <a:buSzPct val="100000"/>
              <a:buFontTx/>
              <a:buChar char="•"/>
            </a:pPr>
            <a:r>
              <a:rPr lang="ru-RU" sz="1400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Санитарно-эпидемиологическое</a:t>
            </a:r>
            <a:r>
              <a:rPr lang="en-US" sz="1400" dirty="0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заключение о соответствии санитарным правилам</a:t>
            </a:r>
            <a:endParaRPr lang="en-US" sz="14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Заключение о соответствии требованиям </a:t>
            </a:r>
            <a:r>
              <a:rPr lang="en-US" sz="1400" dirty="0" err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пожарной</a:t>
            </a:r>
            <a:r>
              <a:rPr lang="en-US" sz="14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 smtClean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безопасности</a:t>
            </a:r>
            <a:endParaRPr lang="en-US" sz="1400" dirty="0"/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5394960" y="960120"/>
            <a:ext cx="3474720" cy="3749040"/>
          </a:xfrm>
          <a:prstGeom prst="rect">
            <a:avLst/>
          </a:prstGeom>
          <a:solidFill>
            <a:srgbClr val="FFF3F3"/>
          </a:solidFill>
          <a:ln w="19050">
            <a:solidFill>
              <a:srgbClr val="C0392B"/>
            </a:solidFill>
            <a:prstDash val="solid"/>
          </a:ln>
          <a:effectLst>
            <a:outerShdw blurRad="63500" dist="12700" dir="8100000" algn="bl" rotWithShape="0">
              <a:srgbClr val="000000">
                <a:alpha val="7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5394960" y="960120"/>
            <a:ext cx="3474720" cy="411480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2120" y="1005840"/>
            <a:ext cx="301752" cy="301752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5897880" y="960120"/>
            <a:ext cx="28346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Типичные ошибки</a:t>
            </a:r>
            <a:endParaRPr lang="en-US" sz="1400" dirty="0"/>
          </a:p>
        </p:txBody>
      </p:sp>
      <p:sp>
        <p:nvSpPr>
          <p:cNvPr id="14" name="Text 10"/>
          <p:cNvSpPr/>
          <p:nvPr/>
        </p:nvSpPr>
        <p:spPr>
          <a:xfrm>
            <a:off x="5577840" y="1444752"/>
            <a:ext cx="3154680" cy="3108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1000"/>
              </a:spcAft>
              <a:buSzPct val="100000"/>
              <a:buFontTx/>
              <a:buChar char="•"/>
            </a:pPr>
            <a:r>
              <a:rPr lang="en-US" sz="1400" dirty="0" err="1" smtClean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Заявл</a:t>
            </a:r>
            <a:r>
              <a:rPr lang="ru-RU" sz="1400" dirty="0" err="1" smtClean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яются</a:t>
            </a:r>
            <a:r>
              <a:rPr lang="en-US" sz="1400" dirty="0" smtClean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программы, для </a:t>
            </a:r>
            <a:r>
              <a:rPr lang="en-US" sz="1400" dirty="0" err="1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которых</a:t>
            </a:r>
            <a:r>
              <a:rPr lang="en-US" sz="1400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 smtClean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отсутству</a:t>
            </a:r>
            <a:r>
              <a:rPr lang="ru-RU" sz="1400" dirty="0" smtClean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ют </a:t>
            </a:r>
            <a:r>
              <a:rPr lang="en-US" sz="1400" dirty="0" smtClean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 smtClean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необходимы</a:t>
            </a:r>
            <a:r>
              <a:rPr lang="ru-RU" sz="1400" dirty="0" smtClean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е</a:t>
            </a:r>
            <a:r>
              <a:rPr lang="en-US" sz="1400" dirty="0" smtClean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 smtClean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лаборатори</a:t>
            </a:r>
            <a:r>
              <a:rPr lang="ru-RU" sz="1400" dirty="0" smtClean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и, </a:t>
            </a:r>
            <a:r>
              <a:rPr lang="en-US" sz="1400" dirty="0" smtClean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 smtClean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мастерски</a:t>
            </a:r>
            <a:r>
              <a:rPr lang="ru-RU" sz="1400" dirty="0" smtClean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е, н</a:t>
            </a:r>
            <a:r>
              <a:rPr lang="en-US" sz="1400" dirty="0" err="1" smtClean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еобходимое</a:t>
            </a:r>
            <a:r>
              <a:rPr lang="en-US" sz="1400" dirty="0" smtClean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оборудование</a:t>
            </a:r>
            <a:endParaRPr lang="en-US" sz="1400" dirty="0"/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ru-RU" sz="1400" dirty="0" smtClean="0">
                <a:solidFill>
                  <a:srgbClr val="C0392B"/>
                </a:solidFill>
                <a:latin typeface="Calibri" pitchFamily="34" charset="0"/>
                <a:cs typeface="Calibri" pitchFamily="34" charset="-120"/>
              </a:rPr>
              <a:t>Сроки действия договоров аренды просрочены</a:t>
            </a:r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ru-RU" sz="1400" dirty="0" smtClean="0">
                <a:solidFill>
                  <a:srgbClr val="C0392B"/>
                </a:solidFill>
                <a:latin typeface="Calibri" pitchFamily="34" charset="0"/>
                <a:cs typeface="Calibri" pitchFamily="34" charset="-120"/>
              </a:rPr>
              <a:t>Ошибки в адресах, указанных в заявлении и договоре аренды</a:t>
            </a:r>
            <a:endParaRPr lang="en-US" sz="1400" dirty="0"/>
          </a:p>
          <a:p>
            <a:pPr marL="0" indent="0">
              <a:buNone/>
            </a:pP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1461</Words>
  <Application>Microsoft Office PowerPoint</Application>
  <PresentationFormat>Экран (16:9)</PresentationFormat>
  <Paragraphs>231</Paragraphs>
  <Slides>20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Aptos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нарушения лицензионных требований</dc:title>
  <dc:subject>PptxGenJS Presentation</dc:subject>
  <dc:creator>PptxGenJS</dc:creator>
  <cp:lastModifiedBy>Тымчек Марина Георгиевна</cp:lastModifiedBy>
  <cp:revision>17</cp:revision>
  <dcterms:created xsi:type="dcterms:W3CDTF">2026-05-16T08:33:35Z</dcterms:created>
  <dcterms:modified xsi:type="dcterms:W3CDTF">2026-05-26T12:22:17Z</dcterms:modified>
</cp:coreProperties>
</file>